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defaultTextStyle>
  <p:extLst>
    <p:ext uri="{EFAFB233-063F-42B5-8137-9DF3F51BA10A}">
      <p15:sldGuideLst xmlns:p15="http://schemas.microsoft.com/office/powerpoint/2012/main">
        <p15:guide id="1" orient="horz" pos="2127" userDrawn="1">
          <p15:clr>
            <a:srgbClr val="000000"/>
          </p15:clr>
        </p15:guide>
        <p15:guide id="2" pos="2890" userDrawn="1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3222"/>
    <a:srgbClr val="C5A0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7E05E8C-2919-49A6-9D4B-20A912C9FCC7}" styleName="Table_0">
    <a:wholeTbl>
      <a:tcTxStyle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Style>
        <a:tcBdr/>
        <a:fill>
          <a:solidFill>
            <a:srgbClr val="CFD7E7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7E7"/>
          </a:solidFill>
        </a:fill>
      </a:tcStyle>
    </a:band1V>
    <a:band2V>
      <a:tcStyle>
        <a:tcBdr/>
      </a:tcStyle>
    </a:band2V>
    <a:la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>
    <p:restoredLeft sz="1562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0" y="0"/>
      </p:cViewPr>
      <p:guideLst>
        <p:guide orient="horz" pos="2127"/>
        <p:guide pos="2890"/>
      </p:guideLst>
    </p:cSldViewPr>
  </p:slide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bleStyles" Target="tableStyles.xml"/><Relationship Id="rId23" Type="http://schemas.openxmlformats.org/officeDocument/2006/relationships/viewProps" Target="viewProps.xml"/><Relationship Id="rId22" Type="http://schemas.openxmlformats.org/officeDocument/2006/relationships/presProps" Target="presProps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90204"/>
      <a:defRPr sz="1400" b="0" i="0" u="none" strike="noStrike" cap="none">
        <a:solidFill>
          <a:srgbClr val="000000"/>
        </a:solidFill>
        <a:latin typeface="Arial" panose="020B0604020202090204"/>
        <a:ea typeface="Arial" panose="020B0604020202090204"/>
        <a:cs typeface="Arial" panose="020B0604020202090204"/>
        <a:sym typeface="Arial" panose="020B060402020209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2" name="Google Shape;82;p1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15" name="Google Shape;215;p10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31" name="Google Shape;231;p11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54" name="Google Shape;254;p12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86" name="Google Shape;286;p13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01" name="Google Shape;301;p1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18" name="Google Shape;318;p1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34" name="Google Shape;334;p16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49" name="Google Shape;349;p17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8" name="Google Shape;368;p18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94" name="Google Shape;94;p2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eee598a690_0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07" name="Google Shape;107;g3eee598a690_0_0:notes"/>
          <p:cNvSpPr/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31" name="Google Shape;131;p4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2" name="Google Shape;142;p5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3" name="Google Shape;163;p6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78" name="Google Shape;178;p7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90" name="Google Shape;190;p8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01" name="Google Shape;201;p9:notes"/>
          <p:cNvSpPr/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Title and Vertical Text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Vertical Title and Text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Title and Content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Two Content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Comparison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3" name="Google Shape;43;p7"/>
          <p:cNvSpPr txBox="1"/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/>
        </p:txBody>
      </p:sp>
      <p:sp>
        <p:nvSpPr>
          <p:cNvPr id="45" name="Google Shape;45;p7"/>
          <p:cNvSpPr txBox="1"/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Content with Caption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Picture with Caption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022"/>
        </a:solidFill>
        <a:effectLst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90204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90204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90204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90204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90204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90204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90204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90204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90204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90204"/>
        <a:defRPr sz="1400" b="0" i="0" u="none" strike="noStrike" cap="none">
          <a:solidFill>
            <a:srgbClr val="000000"/>
          </a:solidFill>
          <a:latin typeface="Arial" panose="020B0604020202090204"/>
          <a:ea typeface="Arial" panose="020B0604020202090204"/>
          <a:cs typeface="Arial" panose="020B0604020202090204"/>
          <a:sym typeface="Arial" panose="020B060402020209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0" Type="http://schemas.openxmlformats.org/officeDocument/2006/relationships/notesSlide" Target="../notesSlides/notesSlide12.xml"/><Relationship Id="rId1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7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122"/>
        </a:solidFill>
        <a:effectLst/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/>
        </p:nvSpPr>
        <p:spPr>
          <a:xfrm>
            <a:off x="571500" y="6362700"/>
            <a:ext cx="2481262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99999"/>
                </a:solidFill>
                <a:latin typeface="Noto Sans SC"/>
                <a:ea typeface="Noto Sans SC"/>
                <a:cs typeface="Noto Sans SC"/>
                <a:sym typeface="Noto Sans SC"/>
              </a:rPr>
              <a:t>STRATEGIC INVESTMENT DOCUMENT</a:t>
            </a:r>
            <a:endParaRPr lang="en-US" sz="825" b="0" i="0" u="none" strike="noStrike" cap="none">
              <a:solidFill>
                <a:srgbClr val="9999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86" name="Google Shape;86;p13"/>
          <p:cNvSpPr txBox="1"/>
          <p:nvPr/>
        </p:nvSpPr>
        <p:spPr>
          <a:xfrm>
            <a:off x="2095500" y="1417402"/>
            <a:ext cx="8001000" cy="3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50" b="1" i="1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 A V I D A</a:t>
            </a:r>
            <a:endParaRPr sz="2000" b="1"/>
          </a:p>
        </p:txBody>
      </p:sp>
      <p:sp>
        <p:nvSpPr>
          <p:cNvPr id="87" name="Google Shape;87;p13"/>
          <p:cNvSpPr txBox="1"/>
          <p:nvPr/>
        </p:nvSpPr>
        <p:spPr>
          <a:xfrm>
            <a:off x="1895475" y="2262187"/>
            <a:ext cx="8401200" cy="1049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200" b="0" i="0" u="none" strike="noStrike" cap="none">
                <a:solidFill>
                  <a:srgbClr val="C5A059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  <a:sym typeface="Playfair Display"/>
              </a:rPr>
              <a:t>下楼找乐   生活有福</a:t>
            </a:r>
            <a:endParaRPr sz="130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88" name="Google Shape;88;p13"/>
          <p:cNvSpPr/>
          <p:nvPr/>
        </p:nvSpPr>
        <p:spPr>
          <a:xfrm>
            <a:off x="5619750" y="3523208"/>
            <a:ext cx="952500" cy="952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3"/>
          <p:cNvSpPr txBox="1"/>
          <p:nvPr/>
        </p:nvSpPr>
        <p:spPr>
          <a:xfrm>
            <a:off x="1895475" y="4131421"/>
            <a:ext cx="8401200" cy="276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LaVida 乐福社区 品牌招商白皮书</a:t>
            </a:r>
            <a:endParaRPr lang="en-US" sz="180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2095500" y="4512421"/>
            <a:ext cx="8001000" cy="332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BFBF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LaVida Community Prospectus 2026</a:t>
            </a:r>
            <a:endParaRPr lang="en-US" sz="1200" b="0" i="0" u="none" strike="noStrike" cap="none">
              <a:solidFill>
                <a:srgbClr val="FBFBFA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1" name="Google Shape;91;p13"/>
          <p:cNvSpPr txBox="1"/>
          <p:nvPr/>
        </p:nvSpPr>
        <p:spPr>
          <a:xfrm>
            <a:off x="2095500" y="5188682"/>
            <a:ext cx="8001000" cy="386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22,000㎡ 城市高阶“一刻钟便民生活圈”示范中心</a:t>
            </a:r>
            <a:endParaRPr lang="en-US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2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477000" y="1047750"/>
            <a:ext cx="4762500" cy="476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2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10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19" name="Google Shape;219;p22"/>
          <p:cNvSpPr txBox="1"/>
          <p:nvPr/>
        </p:nvSpPr>
        <p:spPr>
          <a:xfrm>
            <a:off x="833400" y="1047750"/>
            <a:ext cx="5000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3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有品质，不端着。</a:t>
            </a:r>
            <a:br>
              <a:rPr lang="en-US" sz="1800" b="0" i="0" u="none" strike="noStrike" cap="none">
                <a:solidFill>
                  <a:srgbClr val="C5A0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3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用设计消解冰冷。</a:t>
            </a:r>
            <a:endParaRPr>
              <a:solidFill>
                <a:srgbClr val="C5A059"/>
              </a:solidFill>
            </a:endParaRPr>
          </a:p>
        </p:txBody>
      </p:sp>
      <p:sp>
        <p:nvSpPr>
          <p:cNvPr id="220" name="Google Shape;220;p22"/>
          <p:cNvSpPr/>
          <p:nvPr/>
        </p:nvSpPr>
        <p:spPr>
          <a:xfrm>
            <a:off x="952500" y="2552700"/>
            <a:ext cx="571500" cy="952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22"/>
          <p:cNvSpPr txBox="1"/>
          <p:nvPr/>
        </p:nvSpPr>
        <p:spPr>
          <a:xfrm>
            <a:off x="952500" y="2800350"/>
            <a:ext cx="4762500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将空间解构为懂审美、有性格的日常符号。</a:t>
            </a:r>
            <a:endParaRPr sz="1250" b="0" i="0" u="none" strike="noStrike" cap="none">
              <a:solidFill>
                <a:schemeClr val="lt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50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让每一次到访都成为灵感的触碰。</a:t>
            </a:r>
            <a:endParaRPr sz="1600">
              <a:solidFill>
                <a:schemeClr val="lt1"/>
              </a:solidFill>
            </a:endParaRPr>
          </a:p>
        </p:txBody>
      </p:sp>
      <p:pic>
        <p:nvPicPr>
          <p:cNvPr id="222" name="Google Shape;222;p22" title="06_社区商业体垂直动线与中庭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477000" y="1047750"/>
            <a:ext cx="4762501" cy="4762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2"/>
          <p:cNvSpPr txBox="1"/>
          <p:nvPr/>
        </p:nvSpPr>
        <p:spPr>
          <a:xfrm>
            <a:off x="1053600" y="3827835"/>
            <a:ext cx="47805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5" b="1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LaVida Structure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24" name="Google Shape;224;p22"/>
          <p:cNvSpPr txBox="1"/>
          <p:nvPr/>
        </p:nvSpPr>
        <p:spPr>
          <a:xfrm>
            <a:off x="1053600" y="4037385"/>
            <a:ext cx="4553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共享休闲空间 + 模块化商业单元。灵活迭代业态，杜绝空置风险。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25" name="Google Shape;225;p22"/>
          <p:cNvSpPr txBox="1"/>
          <p:nvPr/>
        </p:nvSpPr>
        <p:spPr>
          <a:xfrm>
            <a:off x="1053600" y="4433566"/>
            <a:ext cx="47805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5" b="1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LaVida Lounge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26" name="Google Shape;226;p22"/>
          <p:cNvSpPr txBox="1"/>
          <p:nvPr/>
        </p:nvSpPr>
        <p:spPr>
          <a:xfrm>
            <a:off x="1053600" y="4643116"/>
            <a:ext cx="4553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包豪斯风格共创会客厅，为主理人提供无压的洽谈与沙龙场域。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27" name="Google Shape;227;p22"/>
          <p:cNvSpPr txBox="1"/>
          <p:nvPr/>
        </p:nvSpPr>
        <p:spPr>
          <a:xfrm>
            <a:off x="1053600" y="5039296"/>
            <a:ext cx="4780500" cy="1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25" b="1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LaVida Park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228" name="Google Shape;228;p22"/>
          <p:cNvSpPr txBox="1"/>
          <p:nvPr/>
        </p:nvSpPr>
        <p:spPr>
          <a:xfrm>
            <a:off x="1053600" y="5248846"/>
            <a:ext cx="4553100" cy="15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空中退台花园。打破室内外壁垒，构建宠物友好与微醺社交场。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3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52500" y="2126158"/>
            <a:ext cx="10287000" cy="354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 descr="image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500" y="2126158"/>
            <a:ext cx="5138737" cy="176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 descr="image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100762" y="2126158"/>
            <a:ext cx="5138737" cy="176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 descr="image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500" y="3905250"/>
            <a:ext cx="5138737" cy="176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 descr="image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6100762" y="3905250"/>
            <a:ext cx="5138737" cy="1769566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3"/>
          <p:cNvSpPr txBox="1"/>
          <p:nvPr/>
        </p:nvSpPr>
        <p:spPr>
          <a:xfrm>
            <a:off x="11492061" y="6324600"/>
            <a:ext cx="128438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11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39" name="Google Shape;239;p23"/>
          <p:cNvSpPr txBox="1"/>
          <p:nvPr/>
        </p:nvSpPr>
        <p:spPr>
          <a:xfrm>
            <a:off x="952500" y="1183183"/>
            <a:ext cx="108015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垂直轴线的美学功能划分</a:t>
            </a:r>
            <a:endParaRPr>
              <a:solidFill>
                <a:srgbClr val="C5A059"/>
              </a:solidFill>
            </a:endParaRPr>
          </a:p>
        </p:txBody>
      </p:sp>
      <p:sp>
        <p:nvSpPr>
          <p:cNvPr id="240" name="Google Shape;240;p23"/>
          <p:cNvSpPr txBox="1"/>
          <p:nvPr/>
        </p:nvSpPr>
        <p:spPr>
          <a:xfrm>
            <a:off x="1333500" y="2507158"/>
            <a:ext cx="4595574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FLOOR 01</a:t>
            </a:r>
            <a:endParaRPr lang="en-US" sz="120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1" name="Google Shape;241;p23"/>
          <p:cNvSpPr txBox="1"/>
          <p:nvPr/>
        </p:nvSpPr>
        <p:spPr>
          <a:xfrm>
            <a:off x="1333500" y="2726233"/>
            <a:ext cx="4595574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2222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LaVida Neighbor</a:t>
            </a:r>
            <a:endParaRPr lang="en-US" sz="1350" b="1" i="0" u="none" strike="noStrike" cap="none">
              <a:solidFill>
                <a:srgbClr val="2222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2" name="Google Shape;242;p23"/>
          <p:cNvSpPr txBox="1"/>
          <p:nvPr/>
        </p:nvSpPr>
        <p:spPr>
          <a:xfrm>
            <a:off x="1333500" y="3040558"/>
            <a:ext cx="4376737" cy="44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整栋楼的流量咽喉。主打高频便利、低决策消费。美甲理发、烘焙书店、社区共享食堂。</a:t>
            </a:r>
            <a:endParaRPr lang="en-US" sz="975" b="0" i="0" u="none" strike="noStrike" cap="none">
              <a:solidFill>
                <a:srgbClr val="444444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43" name="Google Shape;243;p23"/>
          <p:cNvSpPr txBox="1"/>
          <p:nvPr/>
        </p:nvSpPr>
        <p:spPr>
          <a:xfrm>
            <a:off x="6481762" y="2507158"/>
            <a:ext cx="4595574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FLOOR 02</a:t>
            </a:r>
            <a:endParaRPr lang="en-US" sz="120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4" name="Google Shape;244;p23"/>
          <p:cNvSpPr txBox="1"/>
          <p:nvPr/>
        </p:nvSpPr>
        <p:spPr>
          <a:xfrm>
            <a:off x="6481762" y="2726233"/>
            <a:ext cx="459557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2222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居家生活体验</a:t>
            </a:r>
            <a:endParaRPr lang="en-US" sz="1350" b="1" i="0" u="none" strike="noStrike" cap="none">
              <a:solidFill>
                <a:srgbClr val="2222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5" name="Google Shape;245;p23"/>
          <p:cNvSpPr txBox="1"/>
          <p:nvPr/>
        </p:nvSpPr>
        <p:spPr>
          <a:xfrm>
            <a:off x="6481762" y="3069133"/>
            <a:ext cx="4376737" cy="22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锁定高净值家庭的深度物质升级需求。海尔智能全场景馆，自带高客单价势能。</a:t>
            </a:r>
            <a:endParaRPr lang="en-US" sz="975" b="0" i="0" u="none" strike="noStrike" cap="none">
              <a:solidFill>
                <a:srgbClr val="444444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46" name="Google Shape;246;p23"/>
          <p:cNvSpPr txBox="1"/>
          <p:nvPr/>
        </p:nvSpPr>
        <p:spPr>
          <a:xfrm>
            <a:off x="1333500" y="4286250"/>
            <a:ext cx="4595574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FLOOR 03</a:t>
            </a:r>
            <a:endParaRPr lang="en-US" sz="120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7" name="Google Shape;247;p23"/>
          <p:cNvSpPr txBox="1"/>
          <p:nvPr/>
        </p:nvSpPr>
        <p:spPr>
          <a:xfrm>
            <a:off x="1333500" y="4505325"/>
            <a:ext cx="459557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2222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社区刚需+乐福街区</a:t>
            </a:r>
            <a:endParaRPr lang="en-US" sz="1350" b="1" i="0" u="none" strike="noStrike" cap="none">
              <a:solidFill>
                <a:srgbClr val="2222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48" name="Google Shape;248;p23"/>
          <p:cNvSpPr txBox="1"/>
          <p:nvPr/>
        </p:nvSpPr>
        <p:spPr>
          <a:xfrm>
            <a:off x="1333500" y="4848225"/>
            <a:ext cx="4376737" cy="44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全楼层发动机。精品干洗、SPA按摩、主理人创业、快闪迭代。兼顾家庭与青年社交。</a:t>
            </a:r>
            <a:endParaRPr lang="en-US" sz="975" b="0" i="0" u="none" strike="noStrike" cap="none">
              <a:solidFill>
                <a:srgbClr val="444444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49" name="Google Shape;249;p23"/>
          <p:cNvSpPr txBox="1"/>
          <p:nvPr/>
        </p:nvSpPr>
        <p:spPr>
          <a:xfrm>
            <a:off x="6481762" y="4286250"/>
            <a:ext cx="4595574" cy="171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FLOOR 04</a:t>
            </a:r>
            <a:endParaRPr lang="en-US" sz="120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0" name="Google Shape;250;p23"/>
          <p:cNvSpPr txBox="1"/>
          <p:nvPr/>
        </p:nvSpPr>
        <p:spPr>
          <a:xfrm>
            <a:off x="6481762" y="4505325"/>
            <a:ext cx="4595574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2222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乐福儿童乐园</a:t>
            </a:r>
            <a:endParaRPr lang="en-US" sz="1350" b="1" i="0" u="none" strike="noStrike" cap="none">
              <a:solidFill>
                <a:srgbClr val="2222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51" name="Google Shape;251;p23"/>
          <p:cNvSpPr txBox="1"/>
          <p:nvPr/>
        </p:nvSpPr>
        <p:spPr>
          <a:xfrm>
            <a:off x="6481762" y="4848225"/>
            <a:ext cx="4376737" cy="44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莫兰迪色系童真空间。精准黏合年轻高净值家庭，物理粘连周边最高消费意愿圈层。</a:t>
            </a:r>
            <a:endParaRPr lang="en-US" sz="975" b="0" i="0" u="none" strike="noStrike" cap="none">
              <a:solidFill>
                <a:srgbClr val="444444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24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52500" y="2221259"/>
            <a:ext cx="3238500" cy="141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24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476750" y="2221259"/>
            <a:ext cx="3238500" cy="141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24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001000" y="2221259"/>
            <a:ext cx="3238500" cy="141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4" descr="image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952500" y="4017615"/>
            <a:ext cx="3238500" cy="141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24" descr="image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4476750" y="4017615"/>
            <a:ext cx="3238500" cy="14153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4" descr="image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8001000" y="4017615"/>
            <a:ext cx="3238500" cy="141535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24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12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3" name="Google Shape;263;p24"/>
          <p:cNvSpPr txBox="1"/>
          <p:nvPr/>
        </p:nvSpPr>
        <p:spPr>
          <a:xfrm>
            <a:off x="3895725" y="708719"/>
            <a:ext cx="440055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BFBF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“五菜一汤”现代基础设施</a:t>
            </a:r>
            <a:endParaRPr lang="en-US" sz="3000" b="1" i="0" u="none" strike="noStrike" cap="none">
              <a:solidFill>
                <a:srgbClr val="FBFBFA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64" name="Google Shape;264;p24"/>
          <p:cNvSpPr txBox="1"/>
          <p:nvPr/>
        </p:nvSpPr>
        <p:spPr>
          <a:xfrm>
            <a:off x="4895850" y="1375469"/>
            <a:ext cx="2400300" cy="274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C5A059"/>
                </a:solidFill>
                <a:latin typeface="Noto Sans SC"/>
                <a:ea typeface="Noto Sans SC"/>
                <a:cs typeface="Noto Sans SC"/>
                <a:sym typeface="Noto Sans SC"/>
              </a:rPr>
              <a:t>赋予生活无法代替的恒定归属感</a:t>
            </a:r>
            <a:endParaRPr lang="en-US" sz="1200" b="0" i="0" u="none" strike="noStrike" cap="none">
              <a:solidFill>
                <a:srgbClr val="C5A05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65" name="Google Shape;265;p24"/>
          <p:cNvSpPr txBox="1"/>
          <p:nvPr/>
        </p:nvSpPr>
        <p:spPr>
          <a:xfrm>
            <a:off x="3769518" y="5909220"/>
            <a:ext cx="4652962" cy="23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* 以上核心业态均已列入硬性开发考核，承诺开业后 6 个月内 100% 全景落地。</a:t>
            </a:r>
            <a:endParaRPr lang="en-US" sz="105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66" name="Google Shape;266;p24" descr="image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2482750" y="2516534"/>
            <a:ext cx="17784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4"/>
          <p:cNvSpPr txBox="1"/>
          <p:nvPr/>
        </p:nvSpPr>
        <p:spPr>
          <a:xfrm>
            <a:off x="1181576" y="2888009"/>
            <a:ext cx="2780347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生鲜菜场</a:t>
            </a:r>
            <a:endParaRPr lang="en-US" sz="1200" b="1" i="0" u="none" strike="noStrike" cap="non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68" name="Google Shape;268;p24"/>
          <p:cNvSpPr txBox="1"/>
          <p:nvPr/>
        </p:nvSpPr>
        <p:spPr>
          <a:xfrm>
            <a:off x="1247775" y="3135659"/>
            <a:ext cx="2647950" cy="20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家家悦超市 (已开业)</a:t>
            </a:r>
            <a:endParaRPr lang="en-US" sz="90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69" name="Google Shape;269;p24" descr="image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007000" y="2516534"/>
            <a:ext cx="17784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4"/>
          <p:cNvSpPr txBox="1"/>
          <p:nvPr/>
        </p:nvSpPr>
        <p:spPr>
          <a:xfrm>
            <a:off x="4705826" y="2888009"/>
            <a:ext cx="2780347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社区食堂</a:t>
            </a:r>
            <a:endParaRPr lang="en-US" sz="1200" b="1" i="0" u="none" strike="noStrike" cap="non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71" name="Google Shape;271;p24"/>
          <p:cNvSpPr txBox="1"/>
          <p:nvPr/>
        </p:nvSpPr>
        <p:spPr>
          <a:xfrm>
            <a:off x="4772025" y="3135659"/>
            <a:ext cx="2647950" cy="20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乐福共享食堂 (招商中)</a:t>
            </a:r>
            <a:endParaRPr lang="en-US" sz="90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72" name="Google Shape;272;p24" descr="image.pn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9531250" y="2516534"/>
            <a:ext cx="17784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4"/>
          <p:cNvSpPr txBox="1"/>
          <p:nvPr/>
        </p:nvSpPr>
        <p:spPr>
          <a:xfrm>
            <a:off x="8230076" y="2888009"/>
            <a:ext cx="2780347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便民工坊</a:t>
            </a:r>
            <a:endParaRPr lang="en-US" sz="1200" b="1" i="0" u="none" strike="noStrike" cap="non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74" name="Google Shape;274;p24"/>
          <p:cNvSpPr txBox="1"/>
          <p:nvPr/>
        </p:nvSpPr>
        <p:spPr>
          <a:xfrm>
            <a:off x="8296275" y="3135659"/>
            <a:ext cx="2647950" cy="20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美学便民工坊 (招商中)</a:t>
            </a:r>
            <a:endParaRPr lang="en-US" sz="90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75" name="Google Shape;275;p24" descr="image.png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2482750" y="4312890"/>
            <a:ext cx="17784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4"/>
          <p:cNvSpPr txBox="1"/>
          <p:nvPr/>
        </p:nvSpPr>
        <p:spPr>
          <a:xfrm>
            <a:off x="1181576" y="4684365"/>
            <a:ext cx="2780347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儿童成长</a:t>
            </a:r>
            <a:endParaRPr lang="en-US" sz="1200" b="1" i="0" u="none" strike="noStrike" cap="non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77" name="Google Shape;277;p24"/>
          <p:cNvSpPr txBox="1"/>
          <p:nvPr/>
        </p:nvSpPr>
        <p:spPr>
          <a:xfrm>
            <a:off x="1247775" y="4932015"/>
            <a:ext cx="2647950" cy="20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素质教育启盟 (招商中)</a:t>
            </a:r>
            <a:endParaRPr lang="en-US" sz="90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78" name="Google Shape;278;p24" descr="image.png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6007000" y="4312890"/>
            <a:ext cx="17784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4"/>
          <p:cNvSpPr txBox="1"/>
          <p:nvPr/>
        </p:nvSpPr>
        <p:spPr>
          <a:xfrm>
            <a:off x="4705826" y="4684365"/>
            <a:ext cx="2780347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健康守护</a:t>
            </a:r>
            <a:endParaRPr lang="en-US" sz="1200" b="1" i="0" u="none" strike="noStrike" cap="non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80" name="Google Shape;280;p24"/>
          <p:cNvSpPr txBox="1"/>
          <p:nvPr/>
        </p:nvSpPr>
        <p:spPr>
          <a:xfrm>
            <a:off x="4772025" y="4932015"/>
            <a:ext cx="2647950" cy="20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24H智慧药店 (招商中)</a:t>
            </a:r>
            <a:endParaRPr lang="en-US" sz="90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pic>
        <p:nvPicPr>
          <p:cNvPr id="281" name="Google Shape;281;p24" descr="image.png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9531250" y="4312890"/>
            <a:ext cx="177849" cy="228600"/>
          </a:xfrm>
          <a:prstGeom prst="rect">
            <a:avLst/>
          </a:prstGeom>
          <a:noFill/>
          <a:ln>
            <a:noFill/>
          </a:ln>
        </p:spPr>
      </p:pic>
      <p:sp>
        <p:nvSpPr>
          <p:cNvPr id="282" name="Google Shape;282;p24"/>
          <p:cNvSpPr txBox="1"/>
          <p:nvPr/>
        </p:nvSpPr>
        <p:spPr>
          <a:xfrm>
            <a:off x="8230076" y="4684365"/>
            <a:ext cx="2780347" cy="20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 i="0" u="none" strike="noStrike" cap="none">
                <a:solidFill>
                  <a:srgbClr val="FFFFFF"/>
                </a:solidFill>
                <a:latin typeface="Noto Sans SC"/>
                <a:ea typeface="Noto Sans SC"/>
                <a:cs typeface="Noto Sans SC"/>
                <a:sym typeface="Noto Sans SC"/>
              </a:rPr>
              <a:t>数字化社群</a:t>
            </a:r>
            <a:endParaRPr lang="en-US" sz="1200" b="1" i="0" u="none" strike="noStrike" cap="none">
              <a:solidFill>
                <a:srgbClr val="FFFFFF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83" name="Google Shape;283;p24"/>
          <p:cNvSpPr txBox="1"/>
          <p:nvPr/>
        </p:nvSpPr>
        <p:spPr>
          <a:xfrm>
            <a:off x="8296275" y="4932015"/>
            <a:ext cx="2647950" cy="20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乐福邻里私域 (规划中)</a:t>
            </a:r>
            <a:endParaRPr lang="en-US" sz="90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25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52500" y="3070919"/>
            <a:ext cx="3238500" cy="184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5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476750" y="3070919"/>
            <a:ext cx="3238500" cy="184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5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001000" y="3070919"/>
            <a:ext cx="3238500" cy="1849487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5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13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2" name="Google Shape;292;p25"/>
          <p:cNvSpPr txBox="1"/>
          <p:nvPr/>
        </p:nvSpPr>
        <p:spPr>
          <a:xfrm>
            <a:off x="952500" y="1937444"/>
            <a:ext cx="10801350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1B30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做您全长线私域流量的合伙人。</a:t>
            </a:r>
            <a:endParaRPr lang="en-US" sz="3300" b="1" i="0" u="none" strike="noStrike" cap="none">
              <a:solidFill>
                <a:srgbClr val="1B30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3" name="Google Shape;293;p25"/>
          <p:cNvSpPr txBox="1"/>
          <p:nvPr/>
        </p:nvSpPr>
        <p:spPr>
          <a:xfrm>
            <a:off x="1343025" y="3461444"/>
            <a:ext cx="258032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私域即服务</a:t>
            </a:r>
            <a:endParaRPr lang="en-US" sz="150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4" name="Google Shape;294;p25"/>
          <p:cNvSpPr txBox="1"/>
          <p:nvPr/>
        </p:nvSpPr>
        <p:spPr>
          <a:xfrm>
            <a:off x="1343025" y="3861494"/>
            <a:ext cx="2457450" cy="66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通过“乐福邻里”小程序建立网格化管理，运营人员即是业主的“线上邻居”，实现服务精准触达。</a:t>
            </a:r>
            <a:endParaRPr lang="en-US" sz="975" b="0" i="0" u="none" strike="noStrike" cap="none">
              <a:solidFill>
                <a:srgbClr val="444444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95" name="Google Shape;295;p25"/>
          <p:cNvSpPr txBox="1"/>
          <p:nvPr/>
        </p:nvSpPr>
        <p:spPr>
          <a:xfrm>
            <a:off x="4867275" y="3461444"/>
            <a:ext cx="258032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周周有共鸣</a:t>
            </a:r>
            <a:endParaRPr lang="en-US" sz="150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6" name="Google Shape;296;p25"/>
          <p:cNvSpPr txBox="1"/>
          <p:nvPr/>
        </p:nvSpPr>
        <p:spPr>
          <a:xfrm>
            <a:off x="4867275" y="3861494"/>
            <a:ext cx="2457450" cy="66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不插电民谣夜、宠物友好日、面包节、微醺市集。高频次内容策划持续固化高购买力客群。</a:t>
            </a:r>
            <a:endParaRPr lang="en-US" sz="975" b="0" i="0" u="none" strike="noStrike" cap="none">
              <a:solidFill>
                <a:srgbClr val="444444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297" name="Google Shape;297;p25"/>
          <p:cNvSpPr txBox="1"/>
          <p:nvPr/>
        </p:nvSpPr>
        <p:spPr>
          <a:xfrm>
            <a:off x="8391525" y="3461444"/>
            <a:ext cx="258032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主理人共生</a:t>
            </a:r>
            <a:endParaRPr lang="en-US" sz="150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98" name="Google Shape;298;p25"/>
          <p:cNvSpPr txBox="1"/>
          <p:nvPr/>
        </p:nvSpPr>
        <p:spPr>
          <a:xfrm>
            <a:off x="8391525" y="3861494"/>
            <a:ext cx="2457450" cy="66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每月闭门“主理人夜话”，无偿共享社区消费偏好数据；官方出资进行联合直播带货，深度赋能经营。</a:t>
            </a:r>
            <a:endParaRPr lang="en-US" sz="975" b="0" i="0" u="none" strike="noStrike" cap="none">
              <a:solidFill>
                <a:srgbClr val="444444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26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7620000" y="0"/>
            <a:ext cx="4572000" cy="3963590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26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14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5" name="Google Shape;305;p26"/>
          <p:cNvSpPr txBox="1"/>
          <p:nvPr/>
        </p:nvSpPr>
        <p:spPr>
          <a:xfrm>
            <a:off x="419100" y="707390"/>
            <a:ext cx="72009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1B30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寻找携手重塑日常的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300" b="1" i="0" u="none" strike="noStrike" cap="none">
                <a:solidFill>
                  <a:srgbClr val="1B30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先锋创艺伙伴。</a:t>
            </a:r>
            <a:endParaRPr lang="en-US" sz="3300" b="1" i="0" u="none" strike="noStrike" cap="none">
              <a:solidFill>
                <a:srgbClr val="1B30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06" name="Google Shape;306;p26"/>
          <p:cNvSpPr/>
          <p:nvPr/>
        </p:nvSpPr>
        <p:spPr>
          <a:xfrm>
            <a:off x="685800" y="2153150"/>
            <a:ext cx="571500" cy="960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7" name="Google Shape;307;p26" title="04_呼和浩特在地化商户VI展示区.png"/>
          <p:cNvPicPr preferRelativeResize="0"/>
          <p:nvPr/>
        </p:nvPicPr>
        <p:blipFill rotWithShape="1">
          <a:blip r:embed="rId2"/>
          <a:srcRect t="6649" b="6658"/>
          <a:stretch>
            <a:fillRect/>
          </a:stretch>
        </p:blipFill>
        <p:spPr>
          <a:xfrm>
            <a:off x="6915150" y="707390"/>
            <a:ext cx="4572001" cy="396359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6"/>
          <p:cNvSpPr txBox="1"/>
          <p:nvPr/>
        </p:nvSpPr>
        <p:spPr>
          <a:xfrm>
            <a:off x="685800" y="2400800"/>
            <a:ext cx="381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L1</a:t>
            </a:r>
            <a:endParaRPr sz="1700"/>
          </a:p>
        </p:txBody>
      </p:sp>
      <p:sp>
        <p:nvSpPr>
          <p:cNvPr id="309" name="Google Shape;309;p26"/>
          <p:cNvSpPr txBox="1"/>
          <p:nvPr/>
        </p:nvSpPr>
        <p:spPr>
          <a:xfrm>
            <a:off x="1066800" y="2400800"/>
            <a:ext cx="41898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时尚社交 &amp; 晨曦经济</a:t>
            </a:r>
            <a:b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 24H连锁药店、创新焙子工坊、新派融合正餐、独立咖啡馆、高热度新茶饮。</a:t>
            </a:r>
            <a:endParaRPr sz="1700"/>
          </a:p>
        </p:txBody>
      </p:sp>
      <p:sp>
        <p:nvSpPr>
          <p:cNvPr id="310" name="Google Shape;310;p26"/>
          <p:cNvSpPr txBox="1"/>
          <p:nvPr/>
        </p:nvSpPr>
        <p:spPr>
          <a:xfrm>
            <a:off x="685800" y="3110741"/>
            <a:ext cx="381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L2</a:t>
            </a:r>
            <a:endParaRPr sz="1700"/>
          </a:p>
        </p:txBody>
      </p:sp>
      <p:sp>
        <p:nvSpPr>
          <p:cNvPr id="311" name="Google Shape;311;p26"/>
          <p:cNvSpPr txBox="1"/>
          <p:nvPr/>
        </p:nvSpPr>
        <p:spPr>
          <a:xfrm>
            <a:off x="1066800" y="3110741"/>
            <a:ext cx="40863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智慧生活 &amp; 个人现代美学</a:t>
            </a:r>
            <a:b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 科技美学精细洗衣房、日式皮肤生理管理会所、高品质独立普拉提工作室。</a:t>
            </a:r>
            <a:endParaRPr sz="1700"/>
          </a:p>
        </p:txBody>
      </p:sp>
      <p:sp>
        <p:nvSpPr>
          <p:cNvPr id="312" name="Google Shape;312;p26"/>
          <p:cNvSpPr txBox="1"/>
          <p:nvPr/>
        </p:nvSpPr>
        <p:spPr>
          <a:xfrm>
            <a:off x="690600" y="4821307"/>
            <a:ext cx="381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L4</a:t>
            </a:r>
            <a:endParaRPr sz="1700"/>
          </a:p>
        </p:txBody>
      </p:sp>
      <p:sp>
        <p:nvSpPr>
          <p:cNvPr id="313" name="Google Shape;313;p26"/>
          <p:cNvSpPr txBox="1"/>
          <p:nvPr/>
        </p:nvSpPr>
        <p:spPr>
          <a:xfrm>
            <a:off x="1071600" y="4821307"/>
            <a:ext cx="40863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童趣成长 &amp; 核心家庭向心力</a:t>
            </a:r>
            <a:b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 精品化高安全儿童游乐、少儿先锋艺术灵感中心、宠物友好调性主题餐厅。</a:t>
            </a:r>
            <a:endParaRPr sz="1700"/>
          </a:p>
        </p:txBody>
      </p:sp>
      <p:sp>
        <p:nvSpPr>
          <p:cNvPr id="314" name="Google Shape;314;p26"/>
          <p:cNvSpPr txBox="1"/>
          <p:nvPr/>
        </p:nvSpPr>
        <p:spPr>
          <a:xfrm>
            <a:off x="685800" y="3966024"/>
            <a:ext cx="3810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L3</a:t>
            </a:r>
            <a:endParaRPr sz="1700"/>
          </a:p>
        </p:txBody>
      </p:sp>
      <p:sp>
        <p:nvSpPr>
          <p:cNvPr id="315" name="Google Shape;315;p26"/>
          <p:cNvSpPr txBox="1"/>
          <p:nvPr/>
        </p:nvSpPr>
        <p:spPr>
          <a:xfrm>
            <a:off x="1066800" y="3966024"/>
            <a:ext cx="3714900" cy="5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乐福非标先锋体验街区</a:t>
            </a:r>
            <a:br>
              <a:rPr lang="en-US"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75" b="0" i="0" u="none" strike="noStrike" cap="none">
                <a:solidFill>
                  <a:srgbClr val="444444"/>
                </a:solidFill>
                <a:latin typeface="Noto Sans SC"/>
                <a:ea typeface="Noto Sans SC"/>
                <a:cs typeface="Noto Sans SC"/>
                <a:sym typeface="Noto Sans SC"/>
              </a:rPr>
              <a:t> 前沿精酿小酒馆、非遗手作当代体验工坊、高调性设计文创买手店。</a:t>
            </a:r>
            <a:endParaRPr sz="17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7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52500" y="3232844"/>
            <a:ext cx="3238500" cy="186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7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476750" y="3232844"/>
            <a:ext cx="3238500" cy="1868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27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001000" y="3232844"/>
            <a:ext cx="3238500" cy="1868537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27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15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4" name="Google Shape;324;p27"/>
          <p:cNvSpPr txBox="1"/>
          <p:nvPr/>
        </p:nvSpPr>
        <p:spPr>
          <a:xfrm>
            <a:off x="952500" y="1756469"/>
            <a:ext cx="10801350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创艺伙伴扶持计划</a:t>
            </a:r>
            <a:endParaRPr lang="en-US" sz="330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5" name="Google Shape;325;p27"/>
          <p:cNvSpPr txBox="1"/>
          <p:nvPr/>
        </p:nvSpPr>
        <p:spPr>
          <a:xfrm>
            <a:off x="952500" y="2413694"/>
            <a:ext cx="10287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1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 give you more than just premium space.</a:t>
            </a:r>
            <a:endParaRPr lang="en-US" sz="1500" b="0" i="1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6" name="Google Shape;326;p27"/>
          <p:cNvSpPr txBox="1"/>
          <p:nvPr/>
        </p:nvSpPr>
        <p:spPr>
          <a:xfrm>
            <a:off x="1343025" y="3623369"/>
            <a:ext cx="25803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弹性租金模型</a:t>
            </a:r>
            <a:endParaRPr lang="en-US" sz="135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7" name="Google Shape;327;p27"/>
          <p:cNvSpPr txBox="1"/>
          <p:nvPr/>
        </p:nvSpPr>
        <p:spPr>
          <a:xfrm>
            <a:off x="1343025" y="4042469"/>
            <a:ext cx="2457450" cy="66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固定租金、流水纯倒扣、长线分成利益共同体三选一。核心品牌战略享有 3-6个月全额免租期。</a:t>
            </a:r>
            <a:endParaRPr lang="en-US" sz="975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28" name="Google Shape;328;p27"/>
          <p:cNvSpPr txBox="1"/>
          <p:nvPr/>
        </p:nvSpPr>
        <p:spPr>
          <a:xfrm>
            <a:off x="4867275" y="3623369"/>
            <a:ext cx="25803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硬核物理空间装补</a:t>
            </a:r>
            <a:endParaRPr lang="en-US" sz="135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29" name="Google Shape;329;p27"/>
          <p:cNvSpPr txBox="1"/>
          <p:nvPr/>
        </p:nvSpPr>
        <p:spPr>
          <a:xfrm>
            <a:off x="4867275" y="4042469"/>
            <a:ext cx="2457450" cy="66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重点方向入驻品牌可申请最高 8万元现金级 统一装修直接补贴，官方提供视觉调性 Guidance 护航。</a:t>
            </a:r>
            <a:endParaRPr lang="en-US" sz="975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30" name="Google Shape;330;p27"/>
          <p:cNvSpPr txBox="1"/>
          <p:nvPr/>
        </p:nvSpPr>
        <p:spPr>
          <a:xfrm>
            <a:off x="8391525" y="3623369"/>
            <a:ext cx="2580322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全链路全域推广破圈</a:t>
            </a:r>
            <a:endParaRPr lang="en-US" sz="135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1" name="Google Shape;331;p27"/>
          <p:cNvSpPr txBox="1"/>
          <p:nvPr/>
        </p:nvSpPr>
        <p:spPr>
          <a:xfrm>
            <a:off x="8391525" y="4042469"/>
            <a:ext cx="2457450" cy="668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开业首月全媒体推广包揽；常态化官方顶流直播间全覆盖为主理人门店实现线上线下带货转化。</a:t>
            </a:r>
            <a:endParaRPr lang="en-US" sz="975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28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477000" y="2179557"/>
            <a:ext cx="5715000" cy="3394020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8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16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8" name="Google Shape;338;p28"/>
          <p:cNvSpPr txBox="1"/>
          <p:nvPr/>
        </p:nvSpPr>
        <p:spPr>
          <a:xfrm>
            <a:off x="908325" y="1055610"/>
            <a:ext cx="10801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1B30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坦诚的商业辩证：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300" b="0" i="0" u="none" strike="noStrike" cap="none">
                <a:solidFill>
                  <a:srgbClr val="1B30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看见挑战，并握有解法。</a:t>
            </a:r>
            <a:endParaRPr lang="en-US" sz="3300" b="0" i="0" u="none" strike="noStrike" cap="none">
              <a:solidFill>
                <a:srgbClr val="1B30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39" name="Google Shape;339;p28"/>
          <p:cNvSpPr txBox="1"/>
          <p:nvPr/>
        </p:nvSpPr>
        <p:spPr>
          <a:xfrm>
            <a:off x="952500" y="2767310"/>
            <a:ext cx="47625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rgbClr val="999999"/>
                </a:solidFill>
                <a:latin typeface="Noto Sans SC"/>
                <a:ea typeface="Noto Sans SC"/>
                <a:cs typeface="Noto Sans SC"/>
                <a:sym typeface="Noto Sans SC"/>
              </a:rPr>
              <a:t>PAIN POINTS</a:t>
            </a:r>
            <a:endParaRPr sz="1600"/>
          </a:p>
        </p:txBody>
      </p:sp>
      <p:sp>
        <p:nvSpPr>
          <p:cNvPr id="340" name="Google Shape;340;p28"/>
          <p:cNvSpPr txBox="1"/>
          <p:nvPr/>
        </p:nvSpPr>
        <p:spPr>
          <a:xfrm>
            <a:off x="6858000" y="2785560"/>
            <a:ext cx="4000500" cy="16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1" i="0" u="none" strike="noStrike" cap="none">
                <a:solidFill>
                  <a:srgbClr val="1B3022"/>
                </a:solidFill>
                <a:latin typeface="Noto Sans SC"/>
                <a:ea typeface="Noto Sans SC"/>
                <a:cs typeface="Noto Sans SC"/>
                <a:sym typeface="Noto Sans SC"/>
              </a:rPr>
              <a:t>STRATEGIC SOLUTION</a:t>
            </a:r>
            <a:endParaRPr sz="1600"/>
          </a:p>
        </p:txBody>
      </p:sp>
      <p:sp>
        <p:nvSpPr>
          <p:cNvPr id="341" name="Google Shape;341;p28"/>
          <p:cNvSpPr txBox="1"/>
          <p:nvPr/>
        </p:nvSpPr>
        <p:spPr>
          <a:xfrm>
            <a:off x="952500" y="3115865"/>
            <a:ext cx="4762500" cy="54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666666"/>
                </a:solidFill>
                <a:latin typeface="Noto Sans SC"/>
                <a:ea typeface="Noto Sans SC"/>
                <a:cs typeface="Noto Sans SC"/>
                <a:sym typeface="Noto Sans SC"/>
              </a:rPr>
              <a:t>北方严寒周期？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>
                <a:solidFill>
                  <a:srgbClr val="666666"/>
                </a:solidFill>
                <a:latin typeface="Noto Sans SC"/>
                <a:ea typeface="Noto Sans SC"/>
                <a:cs typeface="Noto Sans SC"/>
                <a:sym typeface="Noto Sans SC"/>
              </a:rPr>
              <a:t>冬季户外客流锐减。</a:t>
            </a:r>
            <a:endParaRPr lang="en-US" sz="1200" b="0" i="0" u="none" strike="noStrike" cap="none">
              <a:solidFill>
                <a:srgbClr val="666666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42" name="Google Shape;342;p28"/>
          <p:cNvSpPr txBox="1"/>
          <p:nvPr/>
        </p:nvSpPr>
        <p:spPr>
          <a:xfrm>
            <a:off x="952500" y="3902571"/>
            <a:ext cx="4762500" cy="54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666666"/>
                </a:solidFill>
                <a:latin typeface="Noto Sans SC"/>
                <a:ea typeface="Noto Sans SC"/>
                <a:cs typeface="Noto Sans SC"/>
                <a:sym typeface="Noto Sans SC"/>
              </a:rPr>
              <a:t>电商冲击实体？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>
                <a:solidFill>
                  <a:srgbClr val="666666"/>
                </a:solidFill>
                <a:latin typeface="Noto Sans SC"/>
                <a:ea typeface="Noto Sans SC"/>
                <a:cs typeface="Noto Sans SC"/>
                <a:sym typeface="Noto Sans SC"/>
              </a:rPr>
              <a:t>社区团购抢占生鲜份额。</a:t>
            </a:r>
            <a:endParaRPr lang="en-US" sz="1200" b="0" i="0" u="none" strike="noStrike" cap="none">
              <a:solidFill>
                <a:srgbClr val="666666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43" name="Google Shape;343;p28"/>
          <p:cNvSpPr txBox="1"/>
          <p:nvPr/>
        </p:nvSpPr>
        <p:spPr>
          <a:xfrm>
            <a:off x="952500" y="4689276"/>
            <a:ext cx="4762500" cy="548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666666"/>
                </a:solidFill>
                <a:latin typeface="Noto Sans SC"/>
                <a:ea typeface="Noto Sans SC"/>
                <a:cs typeface="Noto Sans SC"/>
                <a:sym typeface="Noto Sans SC"/>
              </a:rPr>
              <a:t>运营人才匮乏？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200" b="0" i="0" u="none" strike="noStrike" cap="none">
                <a:solidFill>
                  <a:srgbClr val="666666"/>
                </a:solidFill>
                <a:latin typeface="Noto Sans SC"/>
                <a:ea typeface="Noto Sans SC"/>
                <a:cs typeface="Noto Sans SC"/>
                <a:sym typeface="Noto Sans SC"/>
              </a:rPr>
              <a:t>下沉市场专业操盘难。</a:t>
            </a:r>
            <a:endParaRPr lang="en-US" sz="1200" b="0" i="0" u="none" strike="noStrike" cap="none">
              <a:solidFill>
                <a:srgbClr val="666666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44" name="Google Shape;344;p28"/>
          <p:cNvSpPr txBox="1"/>
          <p:nvPr/>
        </p:nvSpPr>
        <p:spPr>
          <a:xfrm>
            <a:off x="6858000" y="3206203"/>
            <a:ext cx="40005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75" b="0" i="0" u="none" strike="noStrike" cap="none">
                <a:solidFill>
                  <a:srgbClr val="1B3022"/>
                </a:solidFill>
                <a:latin typeface="Noto Sans SC"/>
                <a:ea typeface="Noto Sans SC"/>
                <a:cs typeface="Noto Sans SC"/>
                <a:sym typeface="Noto Sans SC"/>
              </a:rPr>
              <a:t>强暖通室内温控系统；深冬将市集聚会迁移至室内定制温室街区，转化寒冷为户内聚集经济。</a:t>
            </a:r>
            <a:endParaRPr sz="1500"/>
          </a:p>
        </p:txBody>
      </p:sp>
      <p:sp>
        <p:nvSpPr>
          <p:cNvPr id="345" name="Google Shape;345;p28"/>
          <p:cNvSpPr txBox="1"/>
          <p:nvPr/>
        </p:nvSpPr>
        <p:spPr>
          <a:xfrm>
            <a:off x="6858000" y="3902582"/>
            <a:ext cx="40005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75" b="0" i="0" u="none" strike="noStrike" cap="none">
                <a:solidFill>
                  <a:srgbClr val="1B3022"/>
                </a:solidFill>
                <a:latin typeface="Noto Sans SC"/>
                <a:ea typeface="Noto Sans SC"/>
                <a:cs typeface="Noto Sans SC"/>
                <a:sym typeface="Noto Sans SC"/>
              </a:rPr>
              <a:t>依托家家悦 3公里 29分钟即达；构筑线下无法被数字取代的质感复合体验锁定时间留存。</a:t>
            </a:r>
            <a:endParaRPr sz="1500"/>
          </a:p>
        </p:txBody>
      </p:sp>
      <p:sp>
        <p:nvSpPr>
          <p:cNvPr id="346" name="Google Shape;346;p28"/>
          <p:cNvSpPr txBox="1"/>
          <p:nvPr/>
        </p:nvSpPr>
        <p:spPr>
          <a:xfrm>
            <a:off x="6858000" y="4598948"/>
            <a:ext cx="4000500" cy="46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75" b="0" i="0" u="none" strike="noStrike" cap="none">
                <a:solidFill>
                  <a:srgbClr val="1B3022"/>
                </a:solidFill>
                <a:latin typeface="Noto Sans SC"/>
                <a:ea typeface="Noto Sans SC"/>
                <a:cs typeface="Noto Sans SC"/>
                <a:sym typeface="Noto Sans SC"/>
              </a:rPr>
              <a:t>核心梯队全部垂直聘请自一线顶尖商业集团；与本地高校达成长期“主理人孵化计划”。</a:t>
            </a:r>
            <a:endParaRPr sz="15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Google Shape;351;p29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428750" y="2744241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29" descr="image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3571875" y="2744241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29" descr="image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5715000" y="2744241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29" descr="image.png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7858125" y="2744241"/>
            <a:ext cx="762000" cy="76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29" descr="image.png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001250" y="2744241"/>
            <a:ext cx="762000" cy="762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29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17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7" name="Google Shape;357;p29"/>
          <p:cNvSpPr txBox="1"/>
          <p:nvPr/>
        </p:nvSpPr>
        <p:spPr>
          <a:xfrm>
            <a:off x="4095750" y="1648866"/>
            <a:ext cx="40005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i="0" u="none" strike="noStrike" cap="none">
                <a:solidFill>
                  <a:srgbClr val="FBFBF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极致高效，长线共生。</a:t>
            </a:r>
            <a:endParaRPr lang="en-US" sz="3000" b="1" i="0" u="none" strike="noStrike" cap="none">
              <a:solidFill>
                <a:srgbClr val="FBFBFA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58" name="Google Shape;358;p29"/>
          <p:cNvSpPr txBox="1"/>
          <p:nvPr/>
        </p:nvSpPr>
        <p:spPr>
          <a:xfrm>
            <a:off x="4144119" y="4633912"/>
            <a:ext cx="3903612" cy="23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🎁 伙伴权益：黄金铺位优先权与同赛道独家排他性经营保护。</a:t>
            </a:r>
            <a:endParaRPr lang="en-US" sz="105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59" name="Google Shape;359;p29"/>
          <p:cNvSpPr txBox="1"/>
          <p:nvPr/>
        </p:nvSpPr>
        <p:spPr>
          <a:xfrm>
            <a:off x="4144119" y="4969073"/>
            <a:ext cx="3903612" cy="239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⏱️ 反馈承诺：48 小时内答复初评，72 小时内安排项目实地考察。</a:t>
            </a:r>
            <a:endParaRPr lang="en-US" sz="105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60" name="Google Shape;360;p29"/>
          <p:cNvSpPr txBox="1"/>
          <p:nvPr/>
        </p:nvSpPr>
        <p:spPr>
          <a:xfrm>
            <a:off x="1428750" y="3649116"/>
            <a:ext cx="762000" cy="22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1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意向洽谈</a:t>
            </a:r>
            <a:endParaRPr lang="en-US" sz="975" b="1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61" name="Google Shape;361;p29"/>
          <p:cNvSpPr txBox="1"/>
          <p:nvPr/>
        </p:nvSpPr>
        <p:spPr>
          <a:xfrm>
            <a:off x="3571875" y="3649116"/>
            <a:ext cx="762000" cy="22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1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运营前置</a:t>
            </a:r>
            <a:endParaRPr lang="en-US" sz="975" b="1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62" name="Google Shape;362;p29"/>
          <p:cNvSpPr txBox="1"/>
          <p:nvPr/>
        </p:nvSpPr>
        <p:spPr>
          <a:xfrm>
            <a:off x="5715000" y="3649116"/>
            <a:ext cx="762000" cy="22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1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品牌审核</a:t>
            </a:r>
            <a:endParaRPr lang="en-US" sz="975" b="1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63" name="Google Shape;363;p29"/>
          <p:cNvSpPr txBox="1"/>
          <p:nvPr/>
        </p:nvSpPr>
        <p:spPr>
          <a:xfrm>
            <a:off x="7858125" y="3649116"/>
            <a:ext cx="762000" cy="22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1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铺位确认</a:t>
            </a:r>
            <a:endParaRPr lang="en-US" sz="975" b="1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64" name="Google Shape;364;p29"/>
          <p:cNvSpPr txBox="1"/>
          <p:nvPr/>
        </p:nvSpPr>
        <p:spPr>
          <a:xfrm>
            <a:off x="10001250" y="3649116"/>
            <a:ext cx="762000" cy="22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1" i="0" u="none" strike="noStrike" cap="none">
                <a:solidFill>
                  <a:srgbClr val="C5A059"/>
                </a:solidFill>
                <a:latin typeface="Noto Sans SC"/>
                <a:ea typeface="Noto Sans SC"/>
                <a:cs typeface="Noto Sans SC"/>
                <a:sym typeface="Noto Sans SC"/>
              </a:rPr>
              <a:t>合同签订</a:t>
            </a:r>
            <a:endParaRPr lang="en-US" sz="975" b="1" i="0" u="none" strike="noStrike" cap="none">
              <a:solidFill>
                <a:srgbClr val="C5A05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65" name="Google Shape;365;p29"/>
          <p:cNvSpPr/>
          <p:nvPr/>
        </p:nvSpPr>
        <p:spPr>
          <a:xfrm>
            <a:off x="1905000" y="3125241"/>
            <a:ext cx="8382000" cy="95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30" title="3816.JPG"/>
          <p:cNvPicPr preferRelativeResize="0"/>
          <p:nvPr/>
        </p:nvPicPr>
        <p:blipFill rotWithShape="1">
          <a:blip r:embed="rId1"/>
          <a:srcRect l="952" r="952"/>
          <a:stretch>
            <a:fillRect/>
          </a:stretch>
        </p:blipFill>
        <p:spPr>
          <a:xfrm>
            <a:off x="7973925" y="4394751"/>
            <a:ext cx="916024" cy="916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0"/>
          <p:cNvSpPr txBox="1"/>
          <p:nvPr/>
        </p:nvSpPr>
        <p:spPr>
          <a:xfrm>
            <a:off x="571500" y="6362700"/>
            <a:ext cx="4379862" cy="11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25" b="0" i="0" u="none" strike="noStrike" cap="none">
                <a:solidFill>
                  <a:srgbClr val="999999"/>
                </a:solidFill>
                <a:latin typeface="Noto Sans SC"/>
                <a:ea typeface="Noto Sans SC"/>
                <a:cs typeface="Noto Sans SC"/>
                <a:sym typeface="Noto Sans SC"/>
              </a:rPr>
              <a:t>COPYRIGHT © 2026 LAVIDA COMMUNITY. ALL RIGHTS RESERVED.</a:t>
            </a:r>
            <a:endParaRPr lang="en-US" sz="825" b="0" i="0" u="none" strike="noStrike" cap="none">
              <a:solidFill>
                <a:srgbClr val="99999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72" name="Google Shape;372;p30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18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3" name="Google Shape;373;p30"/>
          <p:cNvSpPr txBox="1"/>
          <p:nvPr/>
        </p:nvSpPr>
        <p:spPr>
          <a:xfrm>
            <a:off x="3495675" y="2428130"/>
            <a:ext cx="5200650" cy="66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9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下楼找乐，生活有福。</a:t>
            </a:r>
            <a:endParaRPr lang="en-US" sz="390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374" name="Google Shape;374;p30"/>
          <p:cNvSpPr txBox="1"/>
          <p:nvPr/>
        </p:nvSpPr>
        <p:spPr>
          <a:xfrm>
            <a:off x="3571055" y="3190130"/>
            <a:ext cx="50496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BFBF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LaVida, together we reshape our neighborhood.</a:t>
            </a:r>
            <a:endParaRPr lang="en-US" sz="1200" b="0" i="0" u="none" strike="noStrike" cap="none">
              <a:solidFill>
                <a:srgbClr val="FBFBFA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75" name="Google Shape;375;p30" title="乐福社区logo.PNG"/>
          <p:cNvPicPr preferRelativeResize="0"/>
          <p:nvPr/>
        </p:nvPicPr>
        <p:blipFill rotWithShape="1">
          <a:blip r:embed="rId2"/>
          <a:srcRect t="16667" b="16667"/>
          <a:stretch>
            <a:fillRect/>
          </a:stretch>
        </p:blipFill>
        <p:spPr>
          <a:xfrm>
            <a:off x="5408976" y="1074043"/>
            <a:ext cx="1374049" cy="916024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0"/>
          <p:cNvSpPr txBox="1"/>
          <p:nvPr/>
        </p:nvSpPr>
        <p:spPr>
          <a:xfrm>
            <a:off x="952500" y="4226421"/>
            <a:ext cx="3111400" cy="20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C5A059"/>
                </a:solidFill>
                <a:latin typeface="Noto Sans SC"/>
                <a:ea typeface="Noto Sans SC"/>
                <a:cs typeface="Noto Sans SC"/>
                <a:sym typeface="Noto Sans SC"/>
              </a:rPr>
              <a:t>ADDRESS</a:t>
            </a:r>
            <a:endParaRPr lang="en-US" sz="900" b="0" i="0" u="none" strike="noStrike" cap="none">
              <a:solidFill>
                <a:srgbClr val="C5A05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77" name="Google Shape;377;p30"/>
          <p:cNvSpPr txBox="1"/>
          <p:nvPr/>
        </p:nvSpPr>
        <p:spPr>
          <a:xfrm>
            <a:off x="952500" y="4574976"/>
            <a:ext cx="3111400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呼和浩特市新城区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5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 乐福社区A座3层招商接待大厅</a:t>
            </a:r>
            <a:endParaRPr lang="en-US" sz="105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78" name="Google Shape;378;p30"/>
          <p:cNvSpPr txBox="1"/>
          <p:nvPr/>
        </p:nvSpPr>
        <p:spPr>
          <a:xfrm>
            <a:off x="4540150" y="4226421"/>
            <a:ext cx="3111549" cy="2056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C5A059"/>
                </a:solidFill>
                <a:latin typeface="Noto Sans SC"/>
                <a:ea typeface="Noto Sans SC"/>
                <a:cs typeface="Noto Sans SC"/>
                <a:sym typeface="Noto Sans SC"/>
              </a:rPr>
              <a:t>CONTACT</a:t>
            </a:r>
            <a:endParaRPr lang="en-US" sz="900" b="0" i="0" u="none" strike="noStrike" cap="none">
              <a:solidFill>
                <a:srgbClr val="C5A059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79" name="Google Shape;379;p30"/>
          <p:cNvSpPr txBox="1"/>
          <p:nvPr/>
        </p:nvSpPr>
        <p:spPr>
          <a:xfrm>
            <a:off x="4540150" y="4574976"/>
            <a:ext cx="3111549" cy="479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徐 丹 | 132 1400 8668</a:t>
            </a:r>
            <a:b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050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贾 总 | 185 1699 1355</a:t>
            </a:r>
            <a:endParaRPr lang="en-US" sz="1050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80" name="Google Shape;380;p30"/>
          <p:cNvSpPr txBox="1"/>
          <p:nvPr/>
        </p:nvSpPr>
        <p:spPr>
          <a:xfrm>
            <a:off x="4540150" y="5102423"/>
            <a:ext cx="3111549" cy="222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jiatongusa@163.com</a:t>
            </a:r>
            <a:endParaRPr lang="en-US" sz="975" b="0" i="0" u="none" strike="noStrike" cap="none">
              <a:solidFill>
                <a:srgbClr val="FBFBFA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381" name="Google Shape;381;p30"/>
          <p:cNvSpPr txBox="1"/>
          <p:nvPr/>
        </p:nvSpPr>
        <p:spPr>
          <a:xfrm>
            <a:off x="9080450" y="4608170"/>
            <a:ext cx="13740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73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25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扫码获取《入驻意向书》</a:t>
            </a:r>
            <a:br>
              <a:rPr lang="en-US" sz="1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925" b="0" i="0" u="none" strike="noStrike" cap="none">
                <a:solidFill>
                  <a:srgbClr val="FBFBFA"/>
                </a:solidFill>
                <a:latin typeface="Noto Sans SC"/>
                <a:ea typeface="Noto Sans SC"/>
                <a:cs typeface="Noto Sans SC"/>
                <a:sym typeface="Noto Sans SC"/>
              </a:rPr>
              <a:t> 及品牌VI视觉规范指南</a:t>
            </a:r>
            <a:endParaRPr sz="1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222"/>
        </a:solidFill>
        <a:effectLst/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4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477000" y="818257"/>
            <a:ext cx="4762500" cy="5221337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952500" y="1056382"/>
            <a:ext cx="571500" cy="9525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99;p14"/>
          <p:cNvSpPr txBox="1"/>
          <p:nvPr/>
        </p:nvSpPr>
        <p:spPr>
          <a:xfrm>
            <a:off x="952500" y="1304032"/>
            <a:ext cx="5000700" cy="10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C5A059"/>
                </a:solidFill>
                <a:latin typeface="等线" charset="0"/>
                <a:ea typeface="等线" charset="0"/>
                <a:cs typeface="等线" charset="0"/>
                <a:sym typeface="Playfair Display"/>
              </a:rPr>
              <a:t>关于“温暖”和“附近”的</a:t>
            </a:r>
            <a:br>
              <a:rPr lang="en-US" sz="1800" b="0" i="0" u="none" strike="noStrike" cap="none">
                <a:solidFill>
                  <a:srgbClr val="C5A059"/>
                </a:solidFill>
                <a:latin typeface="等线" charset="0"/>
                <a:ea typeface="等线" charset="0"/>
                <a:cs typeface="等线" charset="0"/>
                <a:sym typeface="Calibri"/>
              </a:rPr>
            </a:br>
            <a:r>
              <a:rPr lang="en-US" sz="3300" b="1" i="0" u="none" strike="noStrike" cap="none">
                <a:solidFill>
                  <a:srgbClr val="C5A059"/>
                </a:solidFill>
                <a:latin typeface="等线" charset="0"/>
                <a:ea typeface="等线" charset="0"/>
                <a:cs typeface="等线" charset="0"/>
                <a:sym typeface="Playfair Display"/>
              </a:rPr>
              <a:t>新故事。</a:t>
            </a:r>
            <a:endParaRPr>
              <a:solidFill>
                <a:srgbClr val="C5A059"/>
              </a:solidFill>
              <a:latin typeface="等线" charset="0"/>
              <a:ea typeface="等线" charset="0"/>
              <a:cs typeface="等线" charset="0"/>
            </a:endParaRPr>
          </a:p>
        </p:txBody>
      </p:sp>
      <p:sp>
        <p:nvSpPr>
          <p:cNvPr id="100" name="Google Shape;100;p14"/>
          <p:cNvSpPr txBox="1"/>
          <p:nvPr/>
        </p:nvSpPr>
        <p:spPr>
          <a:xfrm>
            <a:off x="952500" y="2808982"/>
            <a:ext cx="47625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城市在不知疲倦地向上生长，高楼模糊了具体的经纬。当我们习惯了在网络中连接世界，却常常在现实中，遗失了生活的“附近”。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952500" y="3595687"/>
            <a:ext cx="4762500" cy="1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LaVida，在西班牙语中意为“生活”。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2" name="Google Shape;102;p14"/>
          <p:cNvSpPr txBox="1"/>
          <p:nvPr/>
        </p:nvSpPr>
        <p:spPr>
          <a:xfrm>
            <a:off x="952500" y="4108102"/>
            <a:ext cx="4762500" cy="11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这一次，我们为您打磨一处步行 15 分钟即可抵达的、充满呼吸感的“生活第二空间”。那些看似琐碎、不瞩目的日常需求——生鲜、就餐、陪伴、美学护理、精神需求，在这里，都将被赋予极具审美的现代空间与恰到好处的邻里分寸。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03" name="Google Shape;103;p14"/>
          <p:cNvSpPr txBox="1"/>
          <p:nvPr/>
        </p:nvSpPr>
        <p:spPr>
          <a:xfrm>
            <a:off x="952500" y="5491013"/>
            <a:ext cx="4762500" cy="5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1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“最深的护城河绝非转瞬即逝的网红流量，而是居民们每天都会自然走入的‘高频确定性’。”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04" name="Google Shape;104;p14" title="09_社区商业体夜景内部.png"/>
          <p:cNvPicPr preferRelativeResize="0"/>
          <p:nvPr/>
        </p:nvPicPr>
        <p:blipFill rotWithShape="1">
          <a:blip r:embed="rId2"/>
          <a:srcRect l="4397" r="4387"/>
          <a:stretch>
            <a:fillRect/>
          </a:stretch>
        </p:blipFill>
        <p:spPr>
          <a:xfrm>
            <a:off x="6477000" y="818257"/>
            <a:ext cx="4762501" cy="52213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5"/>
          <p:cNvSpPr txBox="1"/>
          <p:nvPr/>
        </p:nvSpPr>
        <p:spPr>
          <a:xfrm>
            <a:off x="495300" y="741600"/>
            <a:ext cx="112014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50" b="0" i="0" u="none" strike="noStrike" cap="none">
                <a:solidFill>
                  <a:srgbClr val="1B30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C O N T E N T S</a:t>
            </a:r>
            <a:endParaRPr lang="en-US" sz="3450" b="0" i="0" u="none" strike="noStrike" cap="none">
              <a:solidFill>
                <a:srgbClr val="1B30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0" name="Google Shape;110;p15"/>
          <p:cNvSpPr txBox="1"/>
          <p:nvPr/>
        </p:nvSpPr>
        <p:spPr>
          <a:xfrm>
            <a:off x="11264651" y="6343650"/>
            <a:ext cx="165300" cy="1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94A3B8"/>
                </a:solidFill>
                <a:latin typeface="Noto Sans SC"/>
                <a:ea typeface="Noto Sans SC"/>
                <a:cs typeface="Noto Sans SC"/>
                <a:sym typeface="Noto Sans SC"/>
              </a:rPr>
              <a:t>03</a:t>
            </a:r>
            <a:endParaRPr lang="en-US" sz="900" b="0" i="0" u="none" strike="noStrike" cap="none">
              <a:solidFill>
                <a:srgbClr val="94A3B8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11" name="Google Shape;111;p15"/>
          <p:cNvSpPr txBox="1"/>
          <p:nvPr/>
        </p:nvSpPr>
        <p:spPr>
          <a:xfrm>
            <a:off x="762000" y="2668270"/>
            <a:ext cx="1002665" cy="277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01</a:t>
            </a:r>
            <a:endParaRPr lang="en-US" sz="180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2" name="Google Shape;112;p15"/>
          <p:cNvSpPr txBox="1"/>
          <p:nvPr/>
        </p:nvSpPr>
        <p:spPr>
          <a:xfrm>
            <a:off x="762000" y="3040515"/>
            <a:ext cx="3533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城市机遇 | Market Opportunity</a:t>
            </a:r>
            <a:endParaRPr lang="en-US" sz="1350" b="1" i="0" u="none" strike="noStrike" cap="non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762000" y="3412980"/>
            <a:ext cx="33654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3D3D3D"/>
                </a:solidFill>
                <a:latin typeface="Noto Sans SC"/>
                <a:ea typeface="Noto Sans SC"/>
                <a:cs typeface="Noto Sans SC"/>
                <a:sym typeface="Noto Sans SC"/>
              </a:rPr>
              <a:t>抢占“下楼即达”的生态空白</a:t>
            </a:r>
            <a:endParaRPr lang="en-US" sz="975" b="0" i="0" u="none" strike="noStrike" cap="none">
              <a:solidFill>
                <a:srgbClr val="3D3D3D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14" name="Google Shape;114;p15"/>
          <p:cNvSpPr txBox="1"/>
          <p:nvPr/>
        </p:nvSpPr>
        <p:spPr>
          <a:xfrm>
            <a:off x="4413200" y="2668060"/>
            <a:ext cx="5649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02</a:t>
            </a:r>
            <a:endParaRPr lang="en-US" sz="180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5" name="Google Shape;115;p15"/>
          <p:cNvSpPr txBox="1"/>
          <p:nvPr/>
        </p:nvSpPr>
        <p:spPr>
          <a:xfrm>
            <a:off x="4413200" y="3040515"/>
            <a:ext cx="3533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乐福答案 | LaVida Solution</a:t>
            </a:r>
            <a:endParaRPr lang="en-US" sz="1350" b="1" i="0" u="none" strike="noStrike" cap="non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6" name="Google Shape;116;p15"/>
          <p:cNvSpPr txBox="1"/>
          <p:nvPr/>
        </p:nvSpPr>
        <p:spPr>
          <a:xfrm>
            <a:off x="4413200" y="3412980"/>
            <a:ext cx="33654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3D3D3D"/>
                </a:solidFill>
                <a:latin typeface="Noto Sans SC"/>
                <a:ea typeface="Noto Sans SC"/>
                <a:cs typeface="Noto Sans SC"/>
                <a:sym typeface="Noto Sans SC"/>
              </a:rPr>
              <a:t>不做目的地，做出发地</a:t>
            </a:r>
            <a:endParaRPr lang="en-US" sz="975" b="0" i="0" u="none" strike="noStrike" cap="none">
              <a:solidFill>
                <a:srgbClr val="3D3D3D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17" name="Google Shape;117;p15"/>
          <p:cNvSpPr txBox="1"/>
          <p:nvPr/>
        </p:nvSpPr>
        <p:spPr>
          <a:xfrm>
            <a:off x="8064400" y="2668060"/>
            <a:ext cx="485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03</a:t>
            </a:r>
            <a:endParaRPr lang="en-US" sz="180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8" name="Google Shape;118;p15"/>
          <p:cNvSpPr txBox="1"/>
          <p:nvPr/>
        </p:nvSpPr>
        <p:spPr>
          <a:xfrm>
            <a:off x="8064400" y="3040515"/>
            <a:ext cx="35340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客群穿透 | Target Audience</a:t>
            </a:r>
            <a:endParaRPr lang="en-US" sz="1350" b="1" i="0" u="none" strike="noStrike" cap="non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19" name="Google Shape;119;p15"/>
          <p:cNvSpPr txBox="1"/>
          <p:nvPr/>
        </p:nvSpPr>
        <p:spPr>
          <a:xfrm>
            <a:off x="8064400" y="3412980"/>
            <a:ext cx="3365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3D3D3D"/>
                </a:solidFill>
                <a:latin typeface="Noto Sans SC"/>
                <a:ea typeface="Noto Sans SC"/>
                <a:cs typeface="Noto Sans SC"/>
                <a:sym typeface="Noto Sans SC"/>
              </a:rPr>
              <a:t>77万品质人口的向心力</a:t>
            </a:r>
            <a:endParaRPr lang="en-US" sz="975" b="0" i="0" u="none" strike="noStrike" cap="none">
              <a:solidFill>
                <a:srgbClr val="3D3D3D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0" name="Google Shape;120;p15"/>
          <p:cNvSpPr txBox="1"/>
          <p:nvPr/>
        </p:nvSpPr>
        <p:spPr>
          <a:xfrm>
            <a:off x="762000" y="4494029"/>
            <a:ext cx="3945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04</a:t>
            </a:r>
            <a:endParaRPr lang="en-US" sz="180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1" name="Google Shape;121;p15"/>
          <p:cNvSpPr txBox="1"/>
          <p:nvPr/>
        </p:nvSpPr>
        <p:spPr>
          <a:xfrm>
            <a:off x="762000" y="4866506"/>
            <a:ext cx="3533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空间美学 | Aesthetic Space</a:t>
            </a:r>
            <a:endParaRPr lang="en-US" sz="1350" b="1" i="0" u="none" strike="noStrike" cap="non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2" name="Google Shape;122;p15"/>
          <p:cNvSpPr txBox="1"/>
          <p:nvPr/>
        </p:nvSpPr>
        <p:spPr>
          <a:xfrm>
            <a:off x="762000" y="5238971"/>
            <a:ext cx="33654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3D3D3D"/>
                </a:solidFill>
                <a:latin typeface="Noto Sans SC"/>
                <a:ea typeface="Noto Sans SC"/>
                <a:cs typeface="Noto Sans SC"/>
                <a:sym typeface="Noto Sans SC"/>
              </a:rPr>
              <a:t>城市社区空间的现代演绎</a:t>
            </a:r>
            <a:endParaRPr lang="en-US" sz="975" b="0" i="0" u="none" strike="noStrike" cap="none">
              <a:solidFill>
                <a:srgbClr val="3D3D3D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3" name="Google Shape;123;p15"/>
          <p:cNvSpPr txBox="1"/>
          <p:nvPr/>
        </p:nvSpPr>
        <p:spPr>
          <a:xfrm>
            <a:off x="4413200" y="4494029"/>
            <a:ext cx="485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05</a:t>
            </a:r>
            <a:endParaRPr lang="en-US" sz="180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4" name="Google Shape;124;p15"/>
          <p:cNvSpPr txBox="1"/>
          <p:nvPr/>
        </p:nvSpPr>
        <p:spPr>
          <a:xfrm>
            <a:off x="4413200" y="4866506"/>
            <a:ext cx="3533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运营进化 | Operations</a:t>
            </a:r>
            <a:endParaRPr lang="en-US" sz="1350" b="1" i="0" u="none" strike="noStrike" cap="non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5" name="Google Shape;125;p15"/>
          <p:cNvSpPr txBox="1"/>
          <p:nvPr/>
        </p:nvSpPr>
        <p:spPr>
          <a:xfrm>
            <a:off x="4413200" y="5238971"/>
            <a:ext cx="33654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3D3D3D"/>
                </a:solidFill>
                <a:latin typeface="Noto Sans SC"/>
                <a:ea typeface="Noto Sans SC"/>
                <a:cs typeface="Noto Sans SC"/>
                <a:sym typeface="Noto Sans SC"/>
              </a:rPr>
              <a:t>从一次性流量到长期“留量”</a:t>
            </a:r>
            <a:endParaRPr lang="en-US" sz="975" b="0" i="0" u="none" strike="noStrike" cap="none">
              <a:solidFill>
                <a:srgbClr val="3D3D3D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26" name="Google Shape;126;p15"/>
          <p:cNvSpPr txBox="1"/>
          <p:nvPr/>
        </p:nvSpPr>
        <p:spPr>
          <a:xfrm>
            <a:off x="8064400" y="4494029"/>
            <a:ext cx="485400" cy="2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06</a:t>
            </a:r>
            <a:endParaRPr lang="en-US" sz="180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7" name="Google Shape;127;p15"/>
          <p:cNvSpPr txBox="1"/>
          <p:nvPr/>
        </p:nvSpPr>
        <p:spPr>
          <a:xfrm>
            <a:off x="8064400" y="4866506"/>
            <a:ext cx="35340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000000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创艺伙伴 | Co-Creation</a:t>
            </a:r>
            <a:endParaRPr lang="en-US" sz="1350" b="1" i="0" u="none" strike="noStrike" cap="none">
              <a:solidFill>
                <a:srgbClr val="000000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28" name="Google Shape;128;p15"/>
          <p:cNvSpPr txBox="1"/>
          <p:nvPr/>
        </p:nvSpPr>
        <p:spPr>
          <a:xfrm>
            <a:off x="8064400" y="5238971"/>
            <a:ext cx="3365700" cy="1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75" b="0" i="0" u="none" strike="noStrike" cap="none">
                <a:solidFill>
                  <a:srgbClr val="3D3D3D"/>
                </a:solidFill>
                <a:latin typeface="Noto Sans SC"/>
                <a:ea typeface="Noto Sans SC"/>
                <a:cs typeface="Noto Sans SC"/>
                <a:sym typeface="Noto Sans SC"/>
              </a:rPr>
              <a:t>与有远见的商业主理人同行</a:t>
            </a:r>
            <a:endParaRPr lang="en-US" sz="975" b="0" i="0" u="none" strike="noStrike" cap="none">
              <a:solidFill>
                <a:srgbClr val="3D3D3D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3222"/>
        </a:solidFill>
        <a:effectLst/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16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04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5334000" y="974475"/>
            <a:ext cx="68580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en-US" sz="33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为什么是</a:t>
            </a:r>
            <a:br>
              <a:rPr lang="en-US" sz="1800" b="0" i="0" u="none" strike="noStrike" cap="none">
                <a:solidFill>
                  <a:srgbClr val="C5A0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3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呼和浩特新城区？</a:t>
            </a:r>
            <a:endParaRPr>
              <a:solidFill>
                <a:srgbClr val="C5A059"/>
              </a:solidFill>
            </a:endParaRPr>
          </a:p>
        </p:txBody>
      </p:sp>
      <p:sp>
        <p:nvSpPr>
          <p:cNvPr id="135" name="Google Shape;135;p16"/>
          <p:cNvSpPr/>
          <p:nvPr/>
        </p:nvSpPr>
        <p:spPr>
          <a:xfrm>
            <a:off x="5334000" y="2420325"/>
            <a:ext cx="571500" cy="9600"/>
          </a:xfrm>
          <a:prstGeom prst="rect">
            <a:avLst/>
          </a:prstGeom>
          <a:solidFill>
            <a:srgbClr val="C5A0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136;p16"/>
          <p:cNvSpPr txBox="1"/>
          <p:nvPr/>
        </p:nvSpPr>
        <p:spPr>
          <a:xfrm>
            <a:off x="5578250" y="2475975"/>
            <a:ext cx="6858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rgbClr val="1B30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消费回归具体</a:t>
            </a:r>
            <a:endParaRPr lang="en-US" sz="1500" b="1" i="0" u="none" strike="noStrike" cap="none">
              <a:solidFill>
                <a:srgbClr val="1B30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37" name="Google Shape;137;p16"/>
          <p:cNvSpPr txBox="1"/>
          <p:nvPr/>
        </p:nvSpPr>
        <p:spPr>
          <a:xfrm>
            <a:off x="5334000" y="3520618"/>
            <a:ext cx="6858000" cy="77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chemeClr val="lt1"/>
                </a:solidFill>
                <a:latin typeface="楷体" charset="0"/>
                <a:ea typeface="楷体" charset="0"/>
                <a:cs typeface="楷体" charset="0"/>
                <a:sym typeface="Noto Sans SC"/>
              </a:rPr>
              <a:t>消费者正在从“远郊的目的地大消费”，回归到“家门口的精致日常”。</a:t>
            </a:r>
            <a:endParaRPr b="0" i="0" u="none" strike="noStrike" cap="none">
              <a:solidFill>
                <a:schemeClr val="lt1"/>
              </a:solidFill>
              <a:latin typeface="楷体" charset="0"/>
              <a:ea typeface="楷体" charset="0"/>
              <a:cs typeface="楷体" charset="0"/>
              <a:sym typeface="Noto Sans SC"/>
            </a:endParaRPr>
          </a:p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chemeClr val="lt1"/>
                </a:solidFill>
                <a:latin typeface="楷体" charset="0"/>
                <a:ea typeface="楷体" charset="0"/>
                <a:cs typeface="楷体" charset="0"/>
                <a:sym typeface="Noto Sans SC"/>
              </a:rPr>
              <a:t>对真实生活质量的追求已成为主流。</a:t>
            </a:r>
            <a:endParaRPr>
              <a:solidFill>
                <a:schemeClr val="lt1"/>
              </a:solidFill>
              <a:latin typeface="楷体" charset="0"/>
              <a:ea typeface="楷体" charset="0"/>
              <a:cs typeface="楷体" charset="0"/>
            </a:endParaRPr>
          </a:p>
        </p:txBody>
      </p:sp>
      <p:sp>
        <p:nvSpPr>
          <p:cNvPr id="138" name="Google Shape;138;p16"/>
          <p:cNvSpPr txBox="1"/>
          <p:nvPr/>
        </p:nvSpPr>
        <p:spPr>
          <a:xfrm>
            <a:off x="5334000" y="2753030"/>
            <a:ext cx="6858000" cy="2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i="0" u="none" strike="noStrike" cap="none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高阶便民蓝海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9" name="Google Shape;139;p16"/>
          <p:cNvSpPr txBox="1"/>
          <p:nvPr/>
        </p:nvSpPr>
        <p:spPr>
          <a:xfrm>
            <a:off x="5334000" y="4830955"/>
            <a:ext cx="6858000" cy="774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chemeClr val="lt1"/>
                </a:solidFill>
                <a:latin typeface="楷体" charset="0"/>
                <a:ea typeface="楷体" charset="0"/>
                <a:cs typeface="楷体" charset="0"/>
                <a:sym typeface="Noto Sans SC"/>
              </a:rPr>
              <a:t>周边 3 公里内，具备高审美、强运营属性的高端社区商业仍是绝对空白。</a:t>
            </a:r>
            <a:endParaRPr b="0" i="0" u="none" strike="noStrike" cap="none">
              <a:solidFill>
                <a:schemeClr val="lt1"/>
              </a:solidFill>
              <a:latin typeface="楷体" charset="0"/>
              <a:ea typeface="楷体" charset="0"/>
              <a:cs typeface="楷体" charset="0"/>
              <a:sym typeface="Noto Sans SC"/>
            </a:endParaRPr>
          </a:p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chemeClr val="lt1"/>
                </a:solidFill>
                <a:latin typeface="楷体" charset="0"/>
                <a:ea typeface="楷体" charset="0"/>
                <a:cs typeface="楷体" charset="0"/>
                <a:sym typeface="Noto Sans SC"/>
              </a:rPr>
              <a:t>乐福正填补这一关键的市场缝隙。</a:t>
            </a:r>
            <a:endParaRPr>
              <a:solidFill>
                <a:schemeClr val="lt1"/>
              </a:solidFill>
              <a:latin typeface="楷体" charset="0"/>
              <a:ea typeface="楷体" charset="0"/>
              <a:cs typeface="楷体" charset="0"/>
            </a:endParaRPr>
          </a:p>
        </p:txBody>
      </p:sp>
      <p:pic>
        <p:nvPicPr>
          <p:cNvPr id="2" name="图片 1" descr="呼和浩特_城市夜景_竖版海报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0585" y="0"/>
            <a:ext cx="3857625" cy="6858000"/>
          </a:xfrm>
          <a:prstGeom prst="rect">
            <a:avLst/>
          </a:prstGeom>
          <a:ln>
            <a:solidFill>
              <a:srgbClr val="1B3222"/>
            </a:solidFill>
          </a:ln>
          <a:effectLst>
            <a:softEdge rad="1016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17" descr="image.png"/>
          <p:cNvPicPr preferRelativeResize="0"/>
          <p:nvPr/>
        </p:nvPicPr>
        <p:blipFill rotWithShape="1">
          <a:blip r:embed="rId1"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>
          <a:xfrm>
            <a:off x="952500" y="4910137"/>
            <a:ext cx="10287000" cy="828675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145" name="Google Shape;145;p17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05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952500" y="1119187"/>
            <a:ext cx="108015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大商业各有所图，</a:t>
            </a:r>
            <a:br>
              <a:rPr lang="en-US" sz="1800" b="0" i="0" u="none" strike="noStrike" cap="none">
                <a:solidFill>
                  <a:srgbClr val="C5A059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3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小日子乐福安好。</a:t>
            </a:r>
            <a:endParaRPr>
              <a:solidFill>
                <a:srgbClr val="C5A059"/>
              </a:solidFill>
            </a:endParaRPr>
          </a:p>
        </p:txBody>
      </p:sp>
      <p:graphicFrame>
        <p:nvGraphicFramePr>
          <p:cNvPr id="147" name="Google Shape;147;p17"/>
          <p:cNvGraphicFramePr/>
          <p:nvPr/>
        </p:nvGraphicFramePr>
        <p:xfrm>
          <a:off x="952500" y="2814637"/>
          <a:ext cx="10287000" cy="3000000"/>
        </p:xfrm>
        <a:graphic>
          <a:graphicData uri="http://schemas.openxmlformats.org/drawingml/2006/table">
            <a:tbl>
              <a:tblPr firstRow="1" bandRow="1">
                <a:noFill/>
                <a:tableStyleId>{57E05E8C-2919-49A6-9D4B-20A912C9FCC7}</a:tableStyleId>
              </a:tblPr>
              <a:tblGrid>
                <a:gridCol w="2767150"/>
                <a:gridCol w="1735175"/>
                <a:gridCol w="2620875"/>
                <a:gridCol w="3163800"/>
              </a:tblGrid>
              <a:tr h="57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1B3022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商业模型</a:t>
                      </a:r>
                      <a:endParaRPr lang="en-US" sz="1050" b="1" i="0" u="none" strike="noStrike" cap="none">
                        <a:solidFill>
                          <a:srgbClr val="1B3022"/>
                        </a:solidFill>
                        <a:latin typeface="Noto Sans SC"/>
                        <a:ea typeface="Noto Sans SC"/>
                        <a:cs typeface="Noto Sans SC"/>
                        <a:sym typeface="Noto Sans SC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1B3022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体量级别</a:t>
                      </a:r>
                      <a:endParaRPr lang="en-US" sz="1050" b="1" i="0" u="none" strike="noStrike" cap="none">
                        <a:solidFill>
                          <a:srgbClr val="1B3022"/>
                        </a:solidFill>
                        <a:latin typeface="Noto Sans SC"/>
                        <a:ea typeface="Noto Sans SC"/>
                        <a:cs typeface="Noto Sans SC"/>
                        <a:sym typeface="Noto Sans SC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1B3022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转化逻辑</a:t>
                      </a:r>
                      <a:endParaRPr lang="en-US" sz="1050" b="1" i="0" u="none" strike="noStrike" cap="none">
                        <a:solidFill>
                          <a:srgbClr val="1B3022"/>
                        </a:solidFill>
                        <a:latin typeface="Noto Sans SC"/>
                        <a:ea typeface="Noto Sans SC"/>
                        <a:cs typeface="Noto Sans SC"/>
                        <a:sym typeface="Noto Sans SC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050" b="1" i="0" u="none" strike="noStrike" cap="none">
                          <a:solidFill>
                            <a:srgbClr val="1B3022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消费频率</a:t>
                      </a:r>
                      <a:endParaRPr lang="en-US" sz="1050" b="1" i="0" u="none" strike="noStrike" cap="none">
                        <a:solidFill>
                          <a:srgbClr val="1B3022"/>
                        </a:solidFill>
                        <a:latin typeface="Noto Sans SC"/>
                        <a:ea typeface="Noto Sans SC"/>
                        <a:cs typeface="Noto Sans SC"/>
                        <a:sym typeface="Noto Sans SC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222222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传统巨型商业</a:t>
                      </a:r>
                      <a:endParaRPr lang="en-US" sz="1125" b="0" i="0" u="none" strike="noStrike" cap="none">
                        <a:solidFill>
                          <a:srgbClr val="222222"/>
                        </a:solidFill>
                        <a:latin typeface="Noto Sans SC"/>
                        <a:ea typeface="Noto Sans SC"/>
                        <a:cs typeface="Noto Sans SC"/>
                        <a:sym typeface="Noto Sans SC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222222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29万㎡</a:t>
                      </a:r>
                      <a:endParaRPr lang="en-US" sz="1125" b="0" i="0" u="none" strike="noStrike" cap="none">
                        <a:solidFill>
                          <a:srgbClr val="222222"/>
                        </a:solidFill>
                        <a:latin typeface="Noto Sans SC"/>
                        <a:ea typeface="Noto Sans SC"/>
                        <a:cs typeface="Noto Sans SC"/>
                        <a:sym typeface="Noto Sans SC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222222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高客单、低频次</a:t>
                      </a:r>
                      <a:endParaRPr lang="en-US" sz="1125" b="0" i="0" u="none" strike="noStrike" cap="none">
                        <a:solidFill>
                          <a:srgbClr val="222222"/>
                        </a:solidFill>
                        <a:latin typeface="Noto Sans SC"/>
                        <a:ea typeface="Noto Sans SC"/>
                        <a:cs typeface="Noto Sans SC"/>
                        <a:sym typeface="Noto Sans SC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0" i="0" u="none" strike="noStrike" cap="none">
                          <a:solidFill>
                            <a:srgbClr val="222222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月度专程到访</a:t>
                      </a:r>
                      <a:endParaRPr lang="en-US" sz="1125" b="0" i="0" u="none" strike="noStrike" cap="none">
                        <a:solidFill>
                          <a:srgbClr val="222222"/>
                        </a:solidFill>
                        <a:latin typeface="Noto Sans SC"/>
                        <a:ea typeface="Noto Sans SC"/>
                        <a:cs typeface="Noto Sans SC"/>
                        <a:sym typeface="Noto Sans SC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715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rgbClr val="C5A059"/>
                        </a:solidFill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1" i="0" u="none" strike="noStrike" cap="none">
                          <a:solidFill>
                            <a:srgbClr val="C5A059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LaVida 乐福社区</a:t>
                      </a:r>
                      <a:endParaRPr>
                        <a:solidFill>
                          <a:srgbClr val="C5A059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0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1" i="0" u="none" strike="noStrike" cap="none">
                          <a:solidFill>
                            <a:srgbClr val="C5A059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2.2万㎡</a:t>
                      </a:r>
                      <a:endParaRPr>
                        <a:solidFill>
                          <a:srgbClr val="C5A059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0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1" i="0" u="none" strike="noStrike" cap="none">
                          <a:solidFill>
                            <a:srgbClr val="C5A059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超高频、高粘性</a:t>
                      </a:r>
                      <a:endParaRPr>
                        <a:solidFill>
                          <a:srgbClr val="C5A059"/>
                        </a:solidFill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02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25" b="1" i="0" u="none" strike="noStrike" cap="none">
                          <a:solidFill>
                            <a:srgbClr val="222222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每</a:t>
                      </a:r>
                      <a:r>
                        <a:rPr lang="en-US" sz="1125" b="1" i="0" u="none" strike="noStrike" cap="none">
                          <a:solidFill>
                            <a:srgbClr val="C5A059"/>
                          </a:solidFill>
                          <a:latin typeface="Noto Sans SC"/>
                          <a:ea typeface="Noto Sans SC"/>
                          <a:cs typeface="Noto Sans SC"/>
                          <a:sym typeface="Noto Sans SC"/>
                        </a:rPr>
                        <a:t>周 3-5 次自然走入</a:t>
                      </a:r>
                      <a:endParaRPr lang="en-US" sz="1125" b="1" i="0" u="none" strike="noStrike" cap="none">
                        <a:solidFill>
                          <a:srgbClr val="C5A059"/>
                        </a:solidFill>
                        <a:latin typeface="Noto Sans SC"/>
                        <a:ea typeface="Noto Sans SC"/>
                        <a:cs typeface="Noto Sans SC"/>
                        <a:sym typeface="Noto Sans SC"/>
                      </a:endParaRPr>
                    </a:p>
                  </a:txBody>
                  <a:tcPr marL="63500" marR="63500" marT="25400" marB="2540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1B3022"/>
                    </a:solidFill>
                  </a:tcPr>
                </a:tc>
              </a:tr>
            </a:tbl>
          </a:graphicData>
        </a:graphic>
      </p:graphicFrame>
      <p:sp>
        <p:nvSpPr>
          <p:cNvPr id="148" name="Google Shape;148;p17"/>
          <p:cNvSpPr/>
          <p:nvPr/>
        </p:nvSpPr>
        <p:spPr>
          <a:xfrm>
            <a:off x="952500" y="3357562"/>
            <a:ext cx="2767161" cy="19050"/>
          </a:xfrm>
          <a:prstGeom prst="rect">
            <a:avLst/>
          </a:prstGeom>
          <a:solidFill>
            <a:srgbClr val="1B30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149;p17"/>
          <p:cNvSpPr/>
          <p:nvPr/>
        </p:nvSpPr>
        <p:spPr>
          <a:xfrm>
            <a:off x="3719661" y="3357562"/>
            <a:ext cx="1735187" cy="19050"/>
          </a:xfrm>
          <a:prstGeom prst="rect">
            <a:avLst/>
          </a:prstGeom>
          <a:solidFill>
            <a:srgbClr val="1B30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17"/>
          <p:cNvSpPr/>
          <p:nvPr/>
        </p:nvSpPr>
        <p:spPr>
          <a:xfrm>
            <a:off x="5454848" y="3357562"/>
            <a:ext cx="2620863" cy="19050"/>
          </a:xfrm>
          <a:prstGeom prst="rect">
            <a:avLst/>
          </a:prstGeom>
          <a:solidFill>
            <a:srgbClr val="1B30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151;p17"/>
          <p:cNvSpPr/>
          <p:nvPr/>
        </p:nvSpPr>
        <p:spPr>
          <a:xfrm>
            <a:off x="8075711" y="3357562"/>
            <a:ext cx="3163788" cy="19050"/>
          </a:xfrm>
          <a:prstGeom prst="rect">
            <a:avLst/>
          </a:prstGeom>
          <a:solidFill>
            <a:srgbClr val="1B302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152;p17"/>
          <p:cNvSpPr txBox="1"/>
          <p:nvPr/>
        </p:nvSpPr>
        <p:spPr>
          <a:xfrm>
            <a:off x="1266825" y="5086667"/>
            <a:ext cx="9686925" cy="386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>
                <a:solidFill>
                  <a:srgbClr val="1B3022"/>
                </a:solidFill>
                <a:latin typeface="楷体" charset="0"/>
                <a:ea typeface="楷体" charset="0"/>
                <a:cs typeface="楷体" charset="0"/>
                <a:sym typeface="Noto Sans SC"/>
              </a:rPr>
              <a:t>商业逻辑：居民下楼步行 15 分钟的时间成本，就是品牌最不可逆的生态护城河。</a:t>
            </a:r>
            <a:endParaRPr lang="en-US" b="0" i="0" u="none" strike="noStrike" cap="none">
              <a:solidFill>
                <a:srgbClr val="1B3022"/>
              </a:solidFill>
              <a:latin typeface="楷体" charset="0"/>
              <a:ea typeface="楷体" charset="0"/>
              <a:cs typeface="楷体" charset="0"/>
              <a:sym typeface="Noto Sans SC"/>
            </a:endParaRPr>
          </a:p>
        </p:txBody>
      </p:sp>
      <p:sp>
        <p:nvSpPr>
          <p:cNvPr id="153" name="Google Shape;153;p17"/>
          <p:cNvSpPr/>
          <p:nvPr/>
        </p:nvSpPr>
        <p:spPr>
          <a:xfrm>
            <a:off x="952500" y="3943350"/>
            <a:ext cx="2767161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17"/>
          <p:cNvSpPr/>
          <p:nvPr/>
        </p:nvSpPr>
        <p:spPr>
          <a:xfrm>
            <a:off x="3719661" y="3943350"/>
            <a:ext cx="1735187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17"/>
          <p:cNvSpPr/>
          <p:nvPr/>
        </p:nvSpPr>
        <p:spPr>
          <a:xfrm>
            <a:off x="5454848" y="3943350"/>
            <a:ext cx="2620863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156;p17"/>
          <p:cNvSpPr/>
          <p:nvPr/>
        </p:nvSpPr>
        <p:spPr>
          <a:xfrm>
            <a:off x="8075711" y="3943350"/>
            <a:ext cx="3163788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17"/>
          <p:cNvSpPr/>
          <p:nvPr/>
        </p:nvSpPr>
        <p:spPr>
          <a:xfrm>
            <a:off x="952500" y="4514850"/>
            <a:ext cx="2767161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158;p17"/>
          <p:cNvSpPr/>
          <p:nvPr/>
        </p:nvSpPr>
        <p:spPr>
          <a:xfrm>
            <a:off x="3719661" y="4514850"/>
            <a:ext cx="1735187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17"/>
          <p:cNvSpPr/>
          <p:nvPr/>
        </p:nvSpPr>
        <p:spPr>
          <a:xfrm>
            <a:off x="5454848" y="4514850"/>
            <a:ext cx="2620863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160;p17"/>
          <p:cNvSpPr/>
          <p:nvPr/>
        </p:nvSpPr>
        <p:spPr>
          <a:xfrm>
            <a:off x="8075711" y="4514850"/>
            <a:ext cx="3163788" cy="9525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8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52500" y="3441501"/>
            <a:ext cx="3238500" cy="11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8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4476750" y="3441501"/>
            <a:ext cx="3238500" cy="1156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8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8001000" y="3441501"/>
            <a:ext cx="3238500" cy="115609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8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06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69" name="Google Shape;169;p18"/>
          <p:cNvSpPr txBox="1"/>
          <p:nvPr/>
        </p:nvSpPr>
        <p:spPr>
          <a:xfrm>
            <a:off x="3935730" y="2260401"/>
            <a:ext cx="432054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让日常，不再寻常。</a:t>
            </a:r>
            <a:endParaRPr lang="en-US" sz="3600" b="1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0" name="Google Shape;170;p18"/>
          <p:cNvSpPr txBox="1"/>
          <p:nvPr/>
        </p:nvSpPr>
        <p:spPr>
          <a:xfrm>
            <a:off x="952500" y="3689151"/>
            <a:ext cx="34004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下楼找乐 </a:t>
            </a:r>
            <a:r>
              <a:rPr lang="en-US" sz="165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(Everyday Bliss)</a:t>
            </a:r>
            <a:endParaRPr lang="en-US" sz="165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952500" y="4117776"/>
            <a:ext cx="3238500" cy="66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BFBFA"/>
                </a:solidFill>
                <a:latin typeface="楷体" charset="0"/>
                <a:ea typeface="楷体" charset="0"/>
                <a:cs typeface="楷体" charset="0"/>
                <a:sym typeface="Noto Sans SC"/>
              </a:rPr>
              <a:t>将买菜、就餐、个人护理全面“主理人化”，让琐事变得体面而富有情调。</a:t>
            </a:r>
            <a:endParaRPr lang="en-US" sz="1200" b="0" i="0" u="none" strike="noStrike" cap="none">
              <a:solidFill>
                <a:srgbClr val="FBFBFA"/>
              </a:solidFill>
              <a:latin typeface="楷体" charset="0"/>
              <a:ea typeface="楷体" charset="0"/>
              <a:cs typeface="楷体" charset="0"/>
              <a:sym typeface="Noto Sans SC"/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4476750" y="3689151"/>
            <a:ext cx="34004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邻里共生 </a:t>
            </a:r>
            <a:r>
              <a:rPr lang="en-US" sz="165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(Connection)</a:t>
            </a:r>
            <a:endParaRPr lang="en-US" sz="165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4476750" y="4117776"/>
            <a:ext cx="3238500" cy="66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CN" altLang="en-US" sz="1200" b="0" i="0" u="none" strike="noStrike" cap="none">
                <a:solidFill>
                  <a:srgbClr val="FBFBFA"/>
                </a:solidFill>
                <a:latin typeface="楷体" charset="0"/>
                <a:ea typeface="楷体" charset="0"/>
                <a:cs typeface="Noto Sans SC"/>
                <a:sym typeface="Noto Sans SC"/>
              </a:rPr>
              <a:t>打造公共共享空间</a:t>
            </a:r>
            <a:r>
              <a:rPr lang="en-US" sz="1200" b="0" i="0" u="none" strike="noStrike" cap="none">
                <a:solidFill>
                  <a:srgbClr val="FBFBFA"/>
                </a:solidFill>
                <a:latin typeface="楷体" charset="0"/>
                <a:ea typeface="楷体" charset="0"/>
                <a:cs typeface="Noto Sans SC"/>
                <a:sym typeface="Noto Sans SC"/>
              </a:rPr>
              <a:t>、无压街角，建立人与人之间恰到好处的现代邻里分寸。</a:t>
            </a:r>
            <a:endParaRPr lang="en-US" sz="1200" b="0" i="0" u="none" strike="noStrike" cap="none">
              <a:solidFill>
                <a:srgbClr val="FBFBFA"/>
              </a:solidFill>
              <a:latin typeface="楷体" charset="0"/>
              <a:ea typeface="楷体" charset="0"/>
              <a:cs typeface="Noto Sans SC"/>
              <a:sym typeface="Noto Sans SC"/>
            </a:endParaRPr>
          </a:p>
        </p:txBody>
      </p:sp>
      <p:sp>
        <p:nvSpPr>
          <p:cNvPr id="174" name="Google Shape;174;p18"/>
          <p:cNvSpPr txBox="1"/>
          <p:nvPr/>
        </p:nvSpPr>
        <p:spPr>
          <a:xfrm>
            <a:off x="8001000" y="3689151"/>
            <a:ext cx="3400425" cy="285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乐福生活 </a:t>
            </a:r>
            <a:r>
              <a:rPr lang="en-US" sz="165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(Growth)</a:t>
            </a:r>
            <a:endParaRPr lang="en-US" sz="165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75" name="Google Shape;175;p18"/>
          <p:cNvSpPr txBox="1"/>
          <p:nvPr/>
        </p:nvSpPr>
        <p:spPr>
          <a:xfrm>
            <a:off x="8001000" y="4117776"/>
            <a:ext cx="3238500" cy="664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rgbClr val="FBFBFA"/>
                </a:solidFill>
                <a:latin typeface="楷体" charset="0"/>
                <a:ea typeface="楷体" charset="0"/>
                <a:cs typeface="Noto Sans SC"/>
                <a:sym typeface="Noto Sans SC"/>
              </a:rPr>
              <a:t>打造全场景亲子天地，不仅托举孩子的童年，更成为年轻父母舒压的社交共同体。</a:t>
            </a:r>
            <a:endParaRPr lang="en-US" sz="1200" b="0" i="0" u="none" strike="noStrike" cap="none">
              <a:solidFill>
                <a:srgbClr val="FBFBFA"/>
              </a:solidFill>
              <a:latin typeface="楷体" charset="0"/>
              <a:ea typeface="楷体" charset="0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19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577025" y="3465314"/>
            <a:ext cx="51435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 descr="image.png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5720525" y="3465314"/>
            <a:ext cx="3086100" cy="571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19" descr="image.png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8806625" y="3465314"/>
            <a:ext cx="2057400" cy="57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9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07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84" name="Google Shape;184;p19"/>
          <p:cNvSpPr txBox="1"/>
          <p:nvPr/>
        </p:nvSpPr>
        <p:spPr>
          <a:xfrm>
            <a:off x="952500" y="1674614"/>
            <a:ext cx="10801500" cy="1015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chemeClr val="dk1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  <a:sym typeface="Playfair Display"/>
              </a:rPr>
              <a:t>532业态法则：</a:t>
            </a:r>
            <a:br>
              <a:rPr lang="en-US" sz="1800" b="1" i="0" u="none" strike="noStrike" cap="none">
                <a:solidFill>
                  <a:schemeClr val="dk1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  <a:sym typeface="Calibri"/>
              </a:rPr>
            </a:br>
            <a:r>
              <a:rPr lang="en-US" sz="3300" b="1" i="0" u="none" strike="noStrike" cap="none">
                <a:solidFill>
                  <a:schemeClr val="dk1"/>
                </a:solidFill>
                <a:latin typeface="Heiti SC Medium" panose="02000000000000000000" charset="-122"/>
                <a:ea typeface="Heiti SC Medium" panose="02000000000000000000" charset="-122"/>
                <a:cs typeface="Heiti SC Medium" panose="02000000000000000000" charset="-122"/>
                <a:sym typeface="Playfair Display"/>
              </a:rPr>
              <a:t>用确定性抵御周期。</a:t>
            </a:r>
            <a:endParaRPr b="1">
              <a:solidFill>
                <a:schemeClr val="dk1"/>
              </a:solidFill>
              <a:latin typeface="Heiti SC Medium" panose="02000000000000000000" charset="-122"/>
              <a:ea typeface="Heiti SC Medium" panose="02000000000000000000" charset="-122"/>
              <a:cs typeface="Heiti SC Medium" panose="02000000000000000000" charset="-122"/>
            </a:endParaRPr>
          </a:p>
        </p:txBody>
      </p:sp>
      <p:sp>
        <p:nvSpPr>
          <p:cNvPr id="185" name="Google Shape;185;p19"/>
          <p:cNvSpPr txBox="1"/>
          <p:nvPr/>
        </p:nvSpPr>
        <p:spPr>
          <a:xfrm>
            <a:off x="577215" y="4703445"/>
            <a:ext cx="3879850" cy="9537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生鲜超市、高品质社区食堂、24H药店</a:t>
            </a:r>
            <a:r>
              <a:rPr lang="en-US" altLang="zh-CN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杂货店</a:t>
            </a:r>
            <a:r>
              <a:rPr lang="en-US" altLang="zh-CN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、</a:t>
            </a:r>
            <a:r>
              <a:rPr lang="zh-CN" altLang="en-US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亲子家庭业态</a:t>
            </a:r>
            <a:endParaRPr lang="en-US" altLang="zh-CN" sz="1150" b="0" i="0" u="none" strike="noStrike" cap="non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1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锁定基础客流</a:t>
            </a:r>
            <a:r>
              <a:rPr lang="en-US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150" b="0" i="0" u="none" strike="noStrike" cap="non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86" name="Google Shape;186;p19"/>
          <p:cNvSpPr txBox="1"/>
          <p:nvPr/>
        </p:nvSpPr>
        <p:spPr>
          <a:xfrm>
            <a:off x="4867350" y="4734679"/>
            <a:ext cx="32385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精致餐饮、儿童精品培训、美学沙龙、</a:t>
            </a:r>
            <a:endParaRPr sz="1150" b="0" i="0" u="none" strike="noStrike" cap="non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独立咖啡馆。</a:t>
            </a:r>
            <a:endParaRPr lang="en-US" sz="1150" b="0" i="0" u="none" strike="noStrike" cap="non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  <p:sp>
        <p:nvSpPr>
          <p:cNvPr id="187" name="Google Shape;187;p19"/>
          <p:cNvSpPr txBox="1"/>
          <p:nvPr/>
        </p:nvSpPr>
        <p:spPr>
          <a:xfrm>
            <a:off x="8515350" y="4704199"/>
            <a:ext cx="32385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主理人买手店、非遗美学工坊、微醺街区。</a:t>
            </a:r>
            <a:endParaRPr sz="1150" b="0" i="0" u="none" strike="noStrike" cap="non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" b="1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制造溢价话题</a:t>
            </a:r>
            <a:r>
              <a:rPr lang="en-US" sz="1150" b="0" i="0" u="none" strike="noStrike" cap="none">
                <a:solidFill>
                  <a:schemeClr val="tx1"/>
                </a:solidFill>
                <a:latin typeface="Noto Sans SC"/>
                <a:ea typeface="Noto Sans SC"/>
                <a:cs typeface="Noto Sans SC"/>
                <a:sym typeface="Noto Sans SC"/>
              </a:rPr>
              <a:t>。</a:t>
            </a:r>
            <a:endParaRPr lang="en-US" sz="1150" b="0" i="0" u="none" strike="noStrike" cap="none">
              <a:solidFill>
                <a:schemeClr val="tx1"/>
              </a:solidFill>
              <a:latin typeface="Noto Sans SC"/>
              <a:ea typeface="Noto Sans SC"/>
              <a:cs typeface="Noto Sans SC"/>
              <a:sym typeface="Noto Sans SC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0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08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3" name="Google Shape;193;p20"/>
          <p:cNvSpPr txBox="1"/>
          <p:nvPr/>
        </p:nvSpPr>
        <p:spPr>
          <a:xfrm>
            <a:off x="395605" y="2651760"/>
            <a:ext cx="7006590" cy="27698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770,000</a:t>
            </a:r>
            <a:r>
              <a:rPr lang="en-US" sz="9000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+</a:t>
            </a:r>
            <a:endParaRPr lang="en-US" sz="900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endParaRPr lang="en-US" sz="9000" b="0" i="0" u="none" strike="noStrike" cap="none">
              <a:solidFill>
                <a:srgbClr val="C5A05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4" name="Google Shape;194;p20"/>
          <p:cNvSpPr txBox="1"/>
          <p:nvPr/>
        </p:nvSpPr>
        <p:spPr>
          <a:xfrm>
            <a:off x="952500" y="3794819"/>
            <a:ext cx="4762500" cy="411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0" i="0" u="none" strike="noStrike" cap="none">
                <a:solidFill>
                  <a:srgbClr val="1B30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QUALITY AUDIENCE</a:t>
            </a:r>
            <a:endParaRPr lang="en-US" sz="1800" b="0" i="0" u="none" strike="noStrike" cap="none">
              <a:solidFill>
                <a:srgbClr val="1B30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195" name="Google Shape;195;p20"/>
          <p:cNvSpPr txBox="1"/>
          <p:nvPr/>
        </p:nvSpPr>
        <p:spPr>
          <a:xfrm>
            <a:off x="6859250" y="1954374"/>
            <a:ext cx="5000700" cy="4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35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品质人口的向心力</a:t>
            </a:r>
            <a:endParaRPr sz="1595">
              <a:solidFill>
                <a:srgbClr val="C5A059"/>
              </a:solidFill>
            </a:endParaRPr>
          </a:p>
        </p:txBody>
      </p:sp>
      <p:sp>
        <p:nvSpPr>
          <p:cNvPr id="196" name="Google Shape;196;p20"/>
          <p:cNvSpPr txBox="1"/>
          <p:nvPr/>
        </p:nvSpPr>
        <p:spPr>
          <a:xfrm>
            <a:off x="6859250" y="2757169"/>
            <a:ext cx="4762500" cy="7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65" b="1" i="0" u="none" strike="noStrike" cap="none">
                <a:solidFill>
                  <a:schemeClr val="lt2"/>
                </a:solidFill>
                <a:latin typeface="Noto Sans SC"/>
                <a:ea typeface="Noto Sans SC"/>
                <a:cs typeface="Noto Sans SC"/>
                <a:sym typeface="Noto Sans SC"/>
              </a:rPr>
              <a:t>核心圈 (1KM) | 8万+ 原住民</a:t>
            </a:r>
            <a:br>
              <a:rPr lang="en-US" sz="2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65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紧邻蒙苑国际、左右城等中高端社区，入住率超90%，下楼即达。</a:t>
            </a:r>
            <a:endParaRPr sz="1595">
              <a:solidFill>
                <a:schemeClr val="lt1"/>
              </a:solidFill>
            </a:endParaRPr>
          </a:p>
        </p:txBody>
      </p:sp>
      <p:sp>
        <p:nvSpPr>
          <p:cNvPr id="197" name="Google Shape;197;p20"/>
          <p:cNvSpPr txBox="1"/>
          <p:nvPr/>
        </p:nvSpPr>
        <p:spPr>
          <a:xfrm>
            <a:off x="6859250" y="3598950"/>
            <a:ext cx="47625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65" b="1" i="0" u="none" strike="noStrike" cap="none">
                <a:solidFill>
                  <a:schemeClr val="lt2"/>
                </a:solidFill>
                <a:latin typeface="Noto Sans SC"/>
                <a:ea typeface="Noto Sans SC"/>
                <a:cs typeface="Noto Sans SC"/>
                <a:sym typeface="Noto Sans SC"/>
              </a:rPr>
              <a:t>影响圈 (3KM) | 20万+ 品质家庭</a:t>
            </a:r>
            <a:br>
              <a:rPr lang="en-US" sz="2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65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高净值家庭的升级消费首选地。</a:t>
            </a:r>
            <a:endParaRPr sz="1595">
              <a:solidFill>
                <a:schemeClr val="lt1"/>
              </a:solidFill>
            </a:endParaRPr>
          </a:p>
        </p:txBody>
      </p:sp>
      <p:sp>
        <p:nvSpPr>
          <p:cNvPr id="198" name="Google Shape;198;p20"/>
          <p:cNvSpPr txBox="1"/>
          <p:nvPr/>
        </p:nvSpPr>
        <p:spPr>
          <a:xfrm>
            <a:off x="6859250" y="4440732"/>
            <a:ext cx="47625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65" b="1" i="0" u="none" strike="noStrike" cap="none">
                <a:solidFill>
                  <a:schemeClr val="lt2"/>
                </a:solidFill>
                <a:latin typeface="Noto Sans SC"/>
                <a:ea typeface="Noto Sans SC"/>
                <a:cs typeface="Noto Sans SC"/>
                <a:sym typeface="Noto Sans SC"/>
              </a:rPr>
              <a:t>确定性引力</a:t>
            </a:r>
            <a:br>
              <a:rPr lang="en-US" sz="205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365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新城区唯一的“品质生活延伸点”，周边缺乏同质化竞争。</a:t>
            </a:r>
            <a:endParaRPr sz="1595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1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952500" y="2088802"/>
            <a:ext cx="476250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 descr="image.png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477000" y="2088802"/>
            <a:ext cx="4762500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1"/>
          <p:cNvSpPr txBox="1"/>
          <p:nvPr/>
        </p:nvSpPr>
        <p:spPr>
          <a:xfrm>
            <a:off x="11487150" y="6324600"/>
            <a:ext cx="133350" cy="1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50" b="0" i="0" u="none" strike="noStrike" cap="none">
                <a:solidFill>
                  <a:srgbClr val="99999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09</a:t>
            </a:r>
            <a:endParaRPr lang="en-US" sz="1050" b="0" i="0" u="none" strike="noStrike" cap="none">
              <a:solidFill>
                <a:srgbClr val="999999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6" name="Google Shape;206;p21"/>
          <p:cNvSpPr txBox="1"/>
          <p:nvPr/>
        </p:nvSpPr>
        <p:spPr>
          <a:xfrm>
            <a:off x="695325" y="1145827"/>
            <a:ext cx="10801350" cy="561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300" b="1" i="0" u="none" strike="noStrike" cap="none">
                <a:solidFill>
                  <a:schemeClr val="tx2">
                    <a:lumMod val="75000"/>
                  </a:schemeClr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巨头已就位</a:t>
            </a:r>
            <a:r>
              <a:rPr lang="en-US" sz="3300" b="1" i="0" u="none" strike="noStrike" cap="none">
                <a:solidFill>
                  <a:srgbClr val="1B3022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，商业底盘坚如磐石。</a:t>
            </a:r>
            <a:endParaRPr lang="en-US" sz="3300" b="1" i="0" u="none" strike="noStrike" cap="none">
              <a:solidFill>
                <a:srgbClr val="1B3022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207" name="Google Shape;207;p21"/>
          <p:cNvSpPr txBox="1"/>
          <p:nvPr/>
        </p:nvSpPr>
        <p:spPr>
          <a:xfrm>
            <a:off x="952500" y="5184427"/>
            <a:ext cx="5000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家家悦超市 </a:t>
            </a:r>
            <a:r>
              <a:rPr lang="en-US" sz="135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(生鲜核心 · 已开业)</a:t>
            </a:r>
            <a:endParaRPr>
              <a:solidFill>
                <a:srgbClr val="C5A059"/>
              </a:solidFill>
            </a:endParaRPr>
          </a:p>
        </p:txBody>
      </p:sp>
      <p:sp>
        <p:nvSpPr>
          <p:cNvPr id="208" name="Google Shape;208;p21"/>
          <p:cNvSpPr txBox="1"/>
          <p:nvPr/>
        </p:nvSpPr>
        <p:spPr>
          <a:xfrm>
            <a:off x="952500" y="5489227"/>
            <a:ext cx="4762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日均 3000+ 自然到店客流，打通线上配送，锁死刚需入口。</a:t>
            </a:r>
            <a:endParaRPr sz="1700">
              <a:solidFill>
                <a:schemeClr val="lt1"/>
              </a:solidFill>
            </a:endParaRPr>
          </a:p>
        </p:txBody>
      </p:sp>
      <p:sp>
        <p:nvSpPr>
          <p:cNvPr id="209" name="Google Shape;209;p21"/>
          <p:cNvSpPr txBox="1"/>
          <p:nvPr/>
        </p:nvSpPr>
        <p:spPr>
          <a:xfrm>
            <a:off x="6477000" y="5184427"/>
            <a:ext cx="5000700" cy="2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50" b="1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海尔智家 </a:t>
            </a:r>
            <a:r>
              <a:rPr lang="en-US" sz="1350" b="0" i="0" u="none" strike="noStrike" cap="none">
                <a:solidFill>
                  <a:srgbClr val="C5A059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(品质核心 · 三翼鸟体验中心)</a:t>
            </a:r>
            <a:endParaRPr>
              <a:solidFill>
                <a:srgbClr val="C5A059"/>
              </a:solidFill>
            </a:endParaRPr>
          </a:p>
        </p:txBody>
      </p:sp>
      <p:sp>
        <p:nvSpPr>
          <p:cNvPr id="210" name="Google Shape;210;p21"/>
          <p:cNvSpPr txBox="1"/>
          <p:nvPr/>
        </p:nvSpPr>
        <p:spPr>
          <a:xfrm>
            <a:off x="6477000" y="5489227"/>
            <a:ext cx="4762500" cy="1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75" b="0" i="0" u="none" strike="noStrike" cap="none">
                <a:solidFill>
                  <a:schemeClr val="lt1"/>
                </a:solidFill>
                <a:latin typeface="Noto Sans SC"/>
                <a:ea typeface="Noto Sans SC"/>
                <a:cs typeface="Noto Sans SC"/>
                <a:sym typeface="Noto Sans SC"/>
              </a:rPr>
              <a:t>吸引极致注重家庭品质、具备强购买力的品质升级客群。</a:t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211" name="Google Shape;211;p21" title="IMG_4140.jpg"/>
          <p:cNvPicPr preferRelativeResize="0"/>
          <p:nvPr/>
        </p:nvPicPr>
        <p:blipFill rotWithShape="1">
          <a:blip r:embed="rId2"/>
          <a:srcRect b="20000"/>
          <a:stretch>
            <a:fillRect/>
          </a:stretch>
        </p:blipFill>
        <p:spPr>
          <a:xfrm>
            <a:off x="952500" y="2088802"/>
            <a:ext cx="4762501" cy="285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1" title="02_海尔智慧家庭体验中心展厅.png"/>
          <p:cNvPicPr preferRelativeResize="0"/>
          <p:nvPr/>
        </p:nvPicPr>
        <p:blipFill rotWithShape="1">
          <a:blip r:embed="rId3"/>
          <a:srcRect t="19998" b="20004"/>
          <a:stretch>
            <a:fillRect/>
          </a:stretch>
        </p:blipFill>
        <p:spPr>
          <a:xfrm>
            <a:off x="6477000" y="2088802"/>
            <a:ext cx="4762501" cy="2857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3109</Words>
  <Application>WPS 文字</Application>
  <PresentationFormat/>
  <Paragraphs>357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40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59" baseType="lpstr">
      <vt:lpstr>Arial</vt:lpstr>
      <vt:lpstr>宋体</vt:lpstr>
      <vt:lpstr>Wingdings</vt:lpstr>
      <vt:lpstr>Arial</vt:lpstr>
      <vt:lpstr>Calibri</vt:lpstr>
      <vt:lpstr>Helvetica Neue</vt:lpstr>
      <vt:lpstr>Noto Sans SC</vt:lpstr>
      <vt:lpstr>Thonburi</vt:lpstr>
      <vt:lpstr>Playfair Display</vt:lpstr>
      <vt:lpstr>宋体</vt:lpstr>
      <vt:lpstr>宋体-简</vt:lpstr>
      <vt:lpstr>微软雅黑</vt:lpstr>
      <vt:lpstr>汉仪旗黑</vt:lpstr>
      <vt:lpstr>Arial Unicode MS</vt:lpstr>
      <vt:lpstr>Hiragino Sans GB W3</vt:lpstr>
      <vt:lpstr>PingFang SC Regular</vt:lpstr>
      <vt:lpstr>楷体</vt:lpstr>
      <vt:lpstr>楷体-简</vt:lpstr>
      <vt:lpstr>Lantinghei SC Extralight</vt:lpstr>
      <vt:lpstr>蘋果儷中黑</vt:lpstr>
      <vt:lpstr>HanziPen TC Regular</vt:lpstr>
      <vt:lpstr>凌慧体-简</vt:lpstr>
      <vt:lpstr>HanziPen SC Regular</vt:lpstr>
      <vt:lpstr>凌慧体-繁</vt:lpstr>
      <vt:lpstr>儷宋 Pro</vt:lpstr>
      <vt:lpstr>儷黑 Pro</vt:lpstr>
      <vt:lpstr>报隶-繁</vt:lpstr>
      <vt:lpstr>等线</vt:lpstr>
      <vt:lpstr>苹方-简</vt:lpstr>
      <vt:lpstr>报隶-简</vt:lpstr>
      <vt:lpstr>黑体</vt:lpstr>
      <vt:lpstr>黑体-简</vt:lpstr>
      <vt:lpstr>Heiti SC Light</vt:lpstr>
      <vt:lpstr>STHeiti Light</vt:lpstr>
      <vt:lpstr>华文楷体</vt:lpstr>
      <vt:lpstr>Apple Color Emoji</vt:lpstr>
      <vt:lpstr>Hiragino Sans GB W6</vt:lpstr>
      <vt:lpstr>仿宋_GB2312</vt:lpstr>
      <vt:lpstr>仿宋-简</vt:lpstr>
      <vt:lpstr>Heiti SC Medium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Chino Broz</cp:lastModifiedBy>
  <cp:revision>1</cp:revision>
  <dcterms:created xsi:type="dcterms:W3CDTF">2026-06-15T03:26:22Z</dcterms:created>
  <dcterms:modified xsi:type="dcterms:W3CDTF">2026-06-15T03:26:22Z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C14FDE39564B1FE4DE702F6A3C2E10F7_42</vt:lpwstr>
  </property>
  <property fmtid="{D5CDD505-2E9C-101B-9397-08002B2CF9AE}" pid="3" name="KSOProductBuildVer">
    <vt:lpwstr>2052-12.1.25898.25898</vt:lpwstr>
  </property>
</Properties>
</file>